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24" r:id="rId2"/>
    <p:sldId id="257" r:id="rId3"/>
    <p:sldId id="258" r:id="rId4"/>
    <p:sldId id="259" r:id="rId5"/>
    <p:sldId id="328" r:id="rId6"/>
    <p:sldId id="312" r:id="rId7"/>
    <p:sldId id="329" r:id="rId8"/>
    <p:sldId id="327" r:id="rId9"/>
    <p:sldId id="262" r:id="rId10"/>
    <p:sldId id="263" r:id="rId11"/>
    <p:sldId id="265" r:id="rId12"/>
    <p:sldId id="274" r:id="rId13"/>
    <p:sldId id="296" r:id="rId14"/>
    <p:sldId id="289" r:id="rId15"/>
    <p:sldId id="264" r:id="rId16"/>
    <p:sldId id="269" r:id="rId17"/>
    <p:sldId id="290" r:id="rId18"/>
    <p:sldId id="322" r:id="rId19"/>
    <p:sldId id="297" r:id="rId20"/>
    <p:sldId id="270" r:id="rId21"/>
    <p:sldId id="284" r:id="rId22"/>
    <p:sldId id="272" r:id="rId23"/>
    <p:sldId id="283" r:id="rId24"/>
    <p:sldId id="282" r:id="rId2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93"/>
    <a:srgbClr val="99CC00"/>
    <a:srgbClr val="71C5E8"/>
    <a:srgbClr val="DC4405"/>
    <a:srgbClr val="E6E7E8"/>
    <a:srgbClr val="5E2064"/>
    <a:srgbClr val="00ADEF"/>
    <a:srgbClr val="F2A900"/>
    <a:srgbClr val="FFC72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0F295-FA77-40B4-8CA4-03D6AA245142}" v="294" dt="2022-11-28T14:22:34.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8954" autoAdjust="0"/>
  </p:normalViewPr>
  <p:slideViewPr>
    <p:cSldViewPr snapToGrid="0">
      <p:cViewPr varScale="1">
        <p:scale>
          <a:sx n="76" d="100"/>
          <a:sy n="76" d="100"/>
        </p:scale>
        <p:origin x="3438" y="114"/>
      </p:cViewPr>
      <p:guideLst>
        <p:guide orient="horz" pos="2880"/>
        <p:guide pos="2160"/>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43DE2-BD6E-4E07-91E4-2FA5E9307FC3}" type="datetimeFigureOut">
              <a:rPr lang="en-US" smtClean="0"/>
              <a:t>11/30/2022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9077D-D9E5-4FF6-BE77-56B1FBC3ED19}" type="slidenum">
              <a:rPr lang="en-US" smtClean="0"/>
              <a:t>‹#›</a:t>
            </a:fld>
            <a:endParaRPr lang="en-US"/>
          </a:p>
        </p:txBody>
      </p:sp>
    </p:spTree>
    <p:extLst>
      <p:ext uri="{BB962C8B-B14F-4D97-AF65-F5344CB8AC3E}">
        <p14:creationId xmlns:p14="http://schemas.microsoft.com/office/powerpoint/2010/main" val="146804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3</a:t>
            </a:fld>
            <a:endParaRPr lang="en-US"/>
          </a:p>
        </p:txBody>
      </p:sp>
    </p:spTree>
    <p:extLst>
      <p:ext uri="{BB962C8B-B14F-4D97-AF65-F5344CB8AC3E}">
        <p14:creationId xmlns:p14="http://schemas.microsoft.com/office/powerpoint/2010/main" val="1553497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match the correct answer to its corresponding question. Once in numerical order, the code will be revealed. Students will record this code on their answer sheet. </a:t>
            </a:r>
          </a:p>
        </p:txBody>
      </p:sp>
      <p:sp>
        <p:nvSpPr>
          <p:cNvPr id="4" name="Slide Number Placeholder 3"/>
          <p:cNvSpPr>
            <a:spLocks noGrp="1"/>
          </p:cNvSpPr>
          <p:nvPr>
            <p:ph type="sldNum" sz="quarter" idx="5"/>
          </p:nvPr>
        </p:nvSpPr>
        <p:spPr/>
        <p:txBody>
          <a:bodyPr/>
          <a:lstStyle/>
          <a:p>
            <a:fld id="{4829077D-D9E5-4FF6-BE77-56B1FBC3ED19}" type="slidenum">
              <a:rPr lang="en-US" smtClean="0"/>
              <a:t>13</a:t>
            </a:fld>
            <a:endParaRPr lang="en-US"/>
          </a:p>
        </p:txBody>
      </p:sp>
    </p:spTree>
    <p:extLst>
      <p:ext uri="{BB962C8B-B14F-4D97-AF65-F5344CB8AC3E}">
        <p14:creationId xmlns:p14="http://schemas.microsoft.com/office/powerpoint/2010/main" val="133974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14</a:t>
            </a:fld>
            <a:endParaRPr lang="en-US"/>
          </a:p>
        </p:txBody>
      </p:sp>
    </p:spTree>
    <p:extLst>
      <p:ext uri="{BB962C8B-B14F-4D97-AF65-F5344CB8AC3E}">
        <p14:creationId xmlns:p14="http://schemas.microsoft.com/office/powerpoint/2010/main" val="389128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Students will record their one-word answers into the Task 2 section of their answer key. Note that question 1 has a 2-word answer.</a:t>
            </a:r>
          </a:p>
          <a:p>
            <a:pPr algn="just"/>
            <a:endParaRPr lang="en-US" dirty="0"/>
          </a:p>
          <a:p>
            <a:pPr algn="just"/>
            <a:r>
              <a:rPr lang="en-US" dirty="0"/>
              <a:t>The shaded boxes will reveal their code, which they will record below.</a:t>
            </a:r>
          </a:p>
        </p:txBody>
      </p:sp>
      <p:sp>
        <p:nvSpPr>
          <p:cNvPr id="4" name="Slide Number Placeholder 3"/>
          <p:cNvSpPr>
            <a:spLocks noGrp="1"/>
          </p:cNvSpPr>
          <p:nvPr>
            <p:ph type="sldNum" sz="quarter" idx="5"/>
          </p:nvPr>
        </p:nvSpPr>
        <p:spPr/>
        <p:txBody>
          <a:bodyPr/>
          <a:lstStyle/>
          <a:p>
            <a:fld id="{4829077D-D9E5-4FF6-BE77-56B1FBC3ED19}" type="slidenum">
              <a:rPr lang="en-US" smtClean="0"/>
              <a:t>15</a:t>
            </a:fld>
            <a:endParaRPr lang="en-US"/>
          </a:p>
        </p:txBody>
      </p:sp>
    </p:spTree>
    <p:extLst>
      <p:ext uri="{BB962C8B-B14F-4D97-AF65-F5344CB8AC3E}">
        <p14:creationId xmlns:p14="http://schemas.microsoft.com/office/powerpoint/2010/main" val="212831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16</a:t>
            </a:fld>
            <a:endParaRPr lang="en-US"/>
          </a:p>
        </p:txBody>
      </p:sp>
    </p:spTree>
    <p:extLst>
      <p:ext uri="{BB962C8B-B14F-4D97-AF65-F5344CB8AC3E}">
        <p14:creationId xmlns:p14="http://schemas.microsoft.com/office/powerpoint/2010/main" val="382010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record their deciphered words on their answer sheets under task 3.</a:t>
            </a:r>
          </a:p>
        </p:txBody>
      </p:sp>
      <p:sp>
        <p:nvSpPr>
          <p:cNvPr id="4" name="Slide Number Placeholder 3"/>
          <p:cNvSpPr>
            <a:spLocks noGrp="1"/>
          </p:cNvSpPr>
          <p:nvPr>
            <p:ph type="sldNum" sz="quarter" idx="5"/>
          </p:nvPr>
        </p:nvSpPr>
        <p:spPr/>
        <p:txBody>
          <a:bodyPr/>
          <a:lstStyle/>
          <a:p>
            <a:fld id="{4829077D-D9E5-4FF6-BE77-56B1FBC3ED19}" type="slidenum">
              <a:rPr lang="en-US" smtClean="0"/>
              <a:t>17</a:t>
            </a:fld>
            <a:endParaRPr lang="en-US"/>
          </a:p>
        </p:txBody>
      </p:sp>
    </p:spTree>
    <p:extLst>
      <p:ext uri="{BB962C8B-B14F-4D97-AF65-F5344CB8AC3E}">
        <p14:creationId xmlns:p14="http://schemas.microsoft.com/office/powerpoint/2010/main" val="75313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cipher</a:t>
            </a:r>
          </a:p>
        </p:txBody>
      </p:sp>
      <p:sp>
        <p:nvSpPr>
          <p:cNvPr id="4" name="Slide Number Placeholder 3"/>
          <p:cNvSpPr>
            <a:spLocks noGrp="1"/>
          </p:cNvSpPr>
          <p:nvPr>
            <p:ph type="sldNum" sz="quarter" idx="5"/>
          </p:nvPr>
        </p:nvSpPr>
        <p:spPr/>
        <p:txBody>
          <a:bodyPr/>
          <a:lstStyle/>
          <a:p>
            <a:fld id="{4829077D-D9E5-4FF6-BE77-56B1FBC3ED19}" type="slidenum">
              <a:rPr lang="en-US" smtClean="0"/>
              <a:t>18</a:t>
            </a:fld>
            <a:endParaRPr lang="en-US"/>
          </a:p>
        </p:txBody>
      </p:sp>
    </p:spTree>
    <p:extLst>
      <p:ext uri="{BB962C8B-B14F-4D97-AF65-F5344CB8AC3E}">
        <p14:creationId xmlns:p14="http://schemas.microsoft.com/office/powerpoint/2010/main" val="4220972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cipher</a:t>
            </a:r>
          </a:p>
        </p:txBody>
      </p:sp>
      <p:sp>
        <p:nvSpPr>
          <p:cNvPr id="4" name="Slide Number Placeholder 3"/>
          <p:cNvSpPr>
            <a:spLocks noGrp="1"/>
          </p:cNvSpPr>
          <p:nvPr>
            <p:ph type="sldNum" sz="quarter" idx="5"/>
          </p:nvPr>
        </p:nvSpPr>
        <p:spPr/>
        <p:txBody>
          <a:bodyPr/>
          <a:lstStyle/>
          <a:p>
            <a:fld id="{4829077D-D9E5-4FF6-BE77-56B1FBC3ED19}" type="slidenum">
              <a:rPr lang="en-US" smtClean="0"/>
              <a:t>19</a:t>
            </a:fld>
            <a:endParaRPr lang="en-US"/>
          </a:p>
        </p:txBody>
      </p:sp>
    </p:spTree>
    <p:extLst>
      <p:ext uri="{BB962C8B-B14F-4D97-AF65-F5344CB8AC3E}">
        <p14:creationId xmlns:p14="http://schemas.microsoft.com/office/powerpoint/2010/main" val="4239185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20</a:t>
            </a:fld>
            <a:endParaRPr lang="en-US"/>
          </a:p>
        </p:txBody>
      </p:sp>
    </p:spTree>
    <p:extLst>
      <p:ext uri="{BB962C8B-B14F-4D97-AF65-F5344CB8AC3E}">
        <p14:creationId xmlns:p14="http://schemas.microsoft.com/office/powerpoint/2010/main" val="91074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task, students will answer the 5 multiple choice questions. Once answered and the questions are placed in numerical order, the answers will serve as the code that students will record on their answer sheets. This will spell out the word COINS.</a:t>
            </a:r>
          </a:p>
        </p:txBody>
      </p:sp>
      <p:sp>
        <p:nvSpPr>
          <p:cNvPr id="4" name="Slide Number Placeholder 3"/>
          <p:cNvSpPr>
            <a:spLocks noGrp="1"/>
          </p:cNvSpPr>
          <p:nvPr>
            <p:ph type="sldNum" sz="quarter" idx="5"/>
          </p:nvPr>
        </p:nvSpPr>
        <p:spPr/>
        <p:txBody>
          <a:bodyPr/>
          <a:lstStyle/>
          <a:p>
            <a:fld id="{4829077D-D9E5-4FF6-BE77-56B1FBC3ED19}" type="slidenum">
              <a:rPr lang="en-US" smtClean="0"/>
              <a:t>21</a:t>
            </a:fld>
            <a:endParaRPr lang="en-US"/>
          </a:p>
        </p:txBody>
      </p:sp>
    </p:spTree>
    <p:extLst>
      <p:ext uri="{BB962C8B-B14F-4D97-AF65-F5344CB8AC3E}">
        <p14:creationId xmlns:p14="http://schemas.microsoft.com/office/powerpoint/2010/main" val="3444674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22</a:t>
            </a:fld>
            <a:endParaRPr lang="en-US"/>
          </a:p>
        </p:txBody>
      </p:sp>
    </p:spTree>
    <p:extLst>
      <p:ext uri="{BB962C8B-B14F-4D97-AF65-F5344CB8AC3E}">
        <p14:creationId xmlns:p14="http://schemas.microsoft.com/office/powerpoint/2010/main" val="5070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4</a:t>
            </a:fld>
            <a:endParaRPr lang="en-US"/>
          </a:p>
        </p:txBody>
      </p:sp>
    </p:spTree>
    <p:extLst>
      <p:ext uri="{BB962C8B-B14F-4D97-AF65-F5344CB8AC3E}">
        <p14:creationId xmlns:p14="http://schemas.microsoft.com/office/powerpoint/2010/main" val="217999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task, students will arrange the 7 different events in chronological order. Once in the correct order, the numbers in the black boxes will reveal the code that students will record on their answer sheet. </a:t>
            </a:r>
          </a:p>
        </p:txBody>
      </p:sp>
      <p:sp>
        <p:nvSpPr>
          <p:cNvPr id="4" name="Slide Number Placeholder 3"/>
          <p:cNvSpPr>
            <a:spLocks noGrp="1"/>
          </p:cNvSpPr>
          <p:nvPr>
            <p:ph type="sldNum" sz="quarter" idx="5"/>
          </p:nvPr>
        </p:nvSpPr>
        <p:spPr/>
        <p:txBody>
          <a:bodyPr/>
          <a:lstStyle/>
          <a:p>
            <a:fld id="{4829077D-D9E5-4FF6-BE77-56B1FBC3ED19}" type="slidenum">
              <a:rPr lang="en-US" smtClean="0"/>
              <a:t>23</a:t>
            </a:fld>
            <a:endParaRPr lang="en-US"/>
          </a:p>
        </p:txBody>
      </p:sp>
    </p:spTree>
    <p:extLst>
      <p:ext uri="{BB962C8B-B14F-4D97-AF65-F5344CB8AC3E}">
        <p14:creationId xmlns:p14="http://schemas.microsoft.com/office/powerpoint/2010/main" val="403131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 information for each of the </a:t>
            </a:r>
            <a:r>
              <a:rPr lang="en-US"/>
              <a:t>task document.</a:t>
            </a:r>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24</a:t>
            </a:fld>
            <a:endParaRPr lang="en-US"/>
          </a:p>
        </p:txBody>
      </p:sp>
    </p:spTree>
    <p:extLst>
      <p:ext uri="{BB962C8B-B14F-4D97-AF65-F5344CB8AC3E}">
        <p14:creationId xmlns:p14="http://schemas.microsoft.com/office/powerpoint/2010/main" val="304276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documents are 2-per page to decrease the number of needed copies. Once cut-and-sort activities are printed and cut out, it is recommended to keep them in an envelope or bag for each group. Consider laminating for future use. </a:t>
            </a:r>
          </a:p>
          <a:p>
            <a:endParaRPr lang="en-US" dirty="0"/>
          </a:p>
          <a:p>
            <a:r>
              <a:rPr lang="en-US" dirty="0"/>
              <a:t>It is recommended that you make 1 copy per student of the cipher (pages 23 or 24).</a:t>
            </a:r>
          </a:p>
        </p:txBody>
      </p:sp>
      <p:sp>
        <p:nvSpPr>
          <p:cNvPr id="4" name="Slide Number Placeholder 3"/>
          <p:cNvSpPr>
            <a:spLocks noGrp="1"/>
          </p:cNvSpPr>
          <p:nvPr>
            <p:ph type="sldNum" sz="quarter" idx="5"/>
          </p:nvPr>
        </p:nvSpPr>
        <p:spPr/>
        <p:txBody>
          <a:bodyPr/>
          <a:lstStyle/>
          <a:p>
            <a:fld id="{4829077D-D9E5-4FF6-BE77-56B1FBC3ED19}" type="slidenum">
              <a:rPr lang="en-US" smtClean="0"/>
              <a:t>6</a:t>
            </a:fld>
            <a:endParaRPr lang="en-US"/>
          </a:p>
        </p:txBody>
      </p:sp>
    </p:spTree>
    <p:extLst>
      <p:ext uri="{BB962C8B-B14F-4D97-AF65-F5344CB8AC3E}">
        <p14:creationId xmlns:p14="http://schemas.microsoft.com/office/powerpoint/2010/main" val="164375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7</a:t>
            </a:fld>
            <a:endParaRPr lang="en-US"/>
          </a:p>
        </p:txBody>
      </p:sp>
    </p:spTree>
    <p:extLst>
      <p:ext uri="{BB962C8B-B14F-4D97-AF65-F5344CB8AC3E}">
        <p14:creationId xmlns:p14="http://schemas.microsoft.com/office/powerpoint/2010/main" val="84560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8</a:t>
            </a:fld>
            <a:endParaRPr lang="en-US"/>
          </a:p>
        </p:txBody>
      </p:sp>
    </p:spTree>
    <p:extLst>
      <p:ext uri="{BB962C8B-B14F-4D97-AF65-F5344CB8AC3E}">
        <p14:creationId xmlns:p14="http://schemas.microsoft.com/office/powerpoint/2010/main" val="169789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task cards can be printed and placed on the folder or envelope you use for each task. For example, print task cards equal to the number of class groups. Attach the task cards to folders, which inside would have the activities and necessary supplies for each task. </a:t>
            </a:r>
          </a:p>
        </p:txBody>
      </p:sp>
      <p:sp>
        <p:nvSpPr>
          <p:cNvPr id="4" name="Slide Number Placeholder 3"/>
          <p:cNvSpPr>
            <a:spLocks noGrp="1"/>
          </p:cNvSpPr>
          <p:nvPr>
            <p:ph type="sldNum" sz="quarter" idx="5"/>
          </p:nvPr>
        </p:nvSpPr>
        <p:spPr/>
        <p:txBody>
          <a:bodyPr/>
          <a:lstStyle/>
          <a:p>
            <a:fld id="{4829077D-D9E5-4FF6-BE77-56B1FBC3ED19}" type="slidenum">
              <a:rPr lang="en-US" smtClean="0"/>
              <a:t>9</a:t>
            </a:fld>
            <a:endParaRPr lang="en-US"/>
          </a:p>
        </p:txBody>
      </p:sp>
    </p:spTree>
    <p:extLst>
      <p:ext uri="{BB962C8B-B14F-4D97-AF65-F5344CB8AC3E}">
        <p14:creationId xmlns:p14="http://schemas.microsoft.com/office/powerpoint/2010/main" val="91476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task cards can be printed and placed on the folder or envelope you use for each task. For example, print task cards equal to the number of class groups. Attach the task cards to folders, which inside would have the activities and necessary supplies for each task. </a:t>
            </a:r>
          </a:p>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10</a:t>
            </a:fld>
            <a:endParaRPr lang="en-US"/>
          </a:p>
        </p:txBody>
      </p:sp>
    </p:spTree>
    <p:extLst>
      <p:ext uri="{BB962C8B-B14F-4D97-AF65-F5344CB8AC3E}">
        <p14:creationId xmlns:p14="http://schemas.microsoft.com/office/powerpoint/2010/main" val="3427101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task cards can be printed and placed on the folder or envelope you use for each task. For example, print task cards equal to the number of class groups. Attach the task cards to folders, which inside would have the activities and necessary supplies for each task. </a:t>
            </a:r>
          </a:p>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11</a:t>
            </a:fld>
            <a:endParaRPr lang="en-US"/>
          </a:p>
        </p:txBody>
      </p:sp>
    </p:spTree>
    <p:extLst>
      <p:ext uri="{BB962C8B-B14F-4D97-AF65-F5344CB8AC3E}">
        <p14:creationId xmlns:p14="http://schemas.microsoft.com/office/powerpoint/2010/main" val="104265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9077D-D9E5-4FF6-BE77-56B1FBC3ED19}" type="slidenum">
              <a:rPr lang="en-US" smtClean="0"/>
              <a:t>12</a:t>
            </a:fld>
            <a:endParaRPr lang="en-US"/>
          </a:p>
        </p:txBody>
      </p:sp>
    </p:spTree>
    <p:extLst>
      <p:ext uri="{BB962C8B-B14F-4D97-AF65-F5344CB8AC3E}">
        <p14:creationId xmlns:p14="http://schemas.microsoft.com/office/powerpoint/2010/main" val="411373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73643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15973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4329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14644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194B5-E5F3-43DE-85AD-AAA13EC0344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48260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F194B5-E5F3-43DE-85AD-AAA13EC0344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81750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F194B5-E5F3-43DE-85AD-AAA13EC0344B}"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55796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F194B5-E5F3-43DE-85AD-AAA13EC0344B}"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25019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194B5-E5F3-43DE-85AD-AAA13EC0344B}"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85455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F194B5-E5F3-43DE-85AD-AAA13EC0344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80143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F194B5-E5F3-43DE-85AD-AAA13EC0344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88532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CF194B5-E5F3-43DE-85AD-AAA13EC0344B}" type="datetimeFigureOut">
              <a:rPr lang="en-US" smtClean="0"/>
              <a:t>11/30/2022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75668A1-656D-4497-B8C3-3877B7AB1398}" type="slidenum">
              <a:rPr lang="en-US" smtClean="0"/>
              <a:t>‹#›</a:t>
            </a:fld>
            <a:endParaRPr lang="en-US"/>
          </a:p>
        </p:txBody>
      </p:sp>
    </p:spTree>
    <p:extLst>
      <p:ext uri="{BB962C8B-B14F-4D97-AF65-F5344CB8AC3E}">
        <p14:creationId xmlns:p14="http://schemas.microsoft.com/office/powerpoint/2010/main" val="4141357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9.png"/><Relationship Id="rId18" Type="http://schemas.openxmlformats.org/officeDocument/2006/relationships/image" Target="../media/image30.png"/><Relationship Id="rId26" Type="http://schemas.openxmlformats.org/officeDocument/2006/relationships/image" Target="../media/image41.png"/><Relationship Id="rId3" Type="http://schemas.openxmlformats.org/officeDocument/2006/relationships/image" Target="../media/image2.png"/><Relationship Id="rId21" Type="http://schemas.openxmlformats.org/officeDocument/2006/relationships/image" Target="../media/image40.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media/image22.png"/><Relationship Id="rId25" Type="http://schemas.openxmlformats.org/officeDocument/2006/relationships/image" Target="../media/image24.png"/><Relationship Id="rId2" Type="http://schemas.openxmlformats.org/officeDocument/2006/relationships/notesSlide" Target="../notesSlides/notesSlide15.xml"/><Relationship Id="rId16" Type="http://schemas.openxmlformats.org/officeDocument/2006/relationships/image" Target="../media/image33.png"/><Relationship Id="rId20" Type="http://schemas.openxmlformats.org/officeDocument/2006/relationships/image" Target="../media/image23.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4.png"/><Relationship Id="rId24" Type="http://schemas.openxmlformats.org/officeDocument/2006/relationships/image" Target="../media/image25.pn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28.png"/><Relationship Id="rId28" Type="http://schemas.openxmlformats.org/officeDocument/2006/relationships/image" Target="../media/image43.png"/><Relationship Id="rId10" Type="http://schemas.openxmlformats.org/officeDocument/2006/relationships/image" Target="../media/image37.png"/><Relationship Id="rId19"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6.png"/><Relationship Id="rId14" Type="http://schemas.openxmlformats.org/officeDocument/2006/relationships/image" Target="../media/image38.png"/><Relationship Id="rId22" Type="http://schemas.openxmlformats.org/officeDocument/2006/relationships/image" Target="../media/image27.png"/><Relationship Id="rId27" Type="http://schemas.openxmlformats.org/officeDocument/2006/relationships/image" Target="../media/image42.png"/><Relationship Id="rId30"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456014-ED3F-0F27-EB2F-3E11EFFC7F49}"/>
              </a:ext>
            </a:extLst>
          </p:cNvPr>
          <p:cNvSpPr/>
          <p:nvPr/>
        </p:nvSpPr>
        <p:spPr>
          <a:xfrm>
            <a:off x="61332" y="142080"/>
            <a:ext cx="2952324" cy="2176117"/>
          </a:xfrm>
          <a:prstGeom prst="rect">
            <a:avLst/>
          </a:prstGeom>
          <a:solidFill>
            <a:srgbClr val="00ADE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latin typeface="Open Sans" panose="020B0606030504020204" pitchFamily="34" charset="0"/>
                <a:ea typeface="Open Sans" panose="020B0606030504020204" pitchFamily="34" charset="0"/>
                <a:cs typeface="Open Sans" panose="020B0606030504020204" pitchFamily="34" charset="0"/>
              </a:rPr>
              <a:t>GALE IN CONTEXT: ELEMENTARY </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Scientists and Inventors Escape Room</a:t>
            </a:r>
          </a:p>
        </p:txBody>
      </p:sp>
      <p:grpSp>
        <p:nvGrpSpPr>
          <p:cNvPr id="3" name="Group 2">
            <a:extLst>
              <a:ext uri="{FF2B5EF4-FFF2-40B4-BE49-F238E27FC236}">
                <a16:creationId xmlns:a16="http://schemas.microsoft.com/office/drawing/2014/main" id="{45E65E9C-81CC-6B19-10B1-1A78AC32A7A2}"/>
              </a:ext>
            </a:extLst>
          </p:cNvPr>
          <p:cNvGrpSpPr/>
          <p:nvPr/>
        </p:nvGrpSpPr>
        <p:grpSpPr>
          <a:xfrm>
            <a:off x="0" y="8608741"/>
            <a:ext cx="6858000" cy="535259"/>
            <a:chOff x="0" y="8608741"/>
            <a:chExt cx="6858000" cy="535259"/>
          </a:xfrm>
        </p:grpSpPr>
        <p:sp>
          <p:nvSpPr>
            <p:cNvPr id="4" name="Rectangle 3">
              <a:extLst>
                <a:ext uri="{FF2B5EF4-FFF2-40B4-BE49-F238E27FC236}">
                  <a16:creationId xmlns:a16="http://schemas.microsoft.com/office/drawing/2014/main" id="{73A7AC45-63CE-8EC9-E5F6-DC45C89F6BA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CAE46B-45A6-530A-9435-698288CEC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33E6C07C-7AAD-B145-F8F6-909F0E33A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Tree>
    <p:extLst>
      <p:ext uri="{BB962C8B-B14F-4D97-AF65-F5344CB8AC3E}">
        <p14:creationId xmlns:p14="http://schemas.microsoft.com/office/powerpoint/2010/main" val="1097244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6765" y="6679577"/>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7055" y="6676102"/>
            <a:ext cx="4572003" cy="36379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B66DE1-043C-3B6B-0574-A68911B4B508}"/>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F3A850-520D-4495-039E-5C43EA0B9AF5}"/>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2168D2F-20EC-4933-3BE3-90AC3BCCE8B1}"/>
              </a:ext>
            </a:extLst>
          </p:cNvPr>
          <p:cNvSpPr txBox="1"/>
          <p:nvPr/>
        </p:nvSpPr>
        <p:spPr>
          <a:xfrm rot="5400000">
            <a:off x="466520" y="285751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sp>
        <p:nvSpPr>
          <p:cNvPr id="27" name="TextBox 26">
            <a:extLst>
              <a:ext uri="{FF2B5EF4-FFF2-40B4-BE49-F238E27FC236}">
                <a16:creationId xmlns:a16="http://schemas.microsoft.com/office/drawing/2014/main" id="{23C2477A-7326-9522-0470-8525FC505535}"/>
              </a:ext>
            </a:extLst>
          </p:cNvPr>
          <p:cNvSpPr txBox="1"/>
          <p:nvPr/>
        </p:nvSpPr>
        <p:spPr>
          <a:xfrm rot="16200000">
            <a:off x="4461637" y="2773777"/>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sp>
        <p:nvSpPr>
          <p:cNvPr id="29" name="TextBox 28">
            <a:extLst>
              <a:ext uri="{FF2B5EF4-FFF2-40B4-BE49-F238E27FC236}">
                <a16:creationId xmlns:a16="http://schemas.microsoft.com/office/drawing/2014/main" id="{EED0A833-0E2F-A4B6-3C87-791569BC6773}"/>
              </a:ext>
            </a:extLst>
          </p:cNvPr>
          <p:cNvSpPr txBox="1"/>
          <p:nvPr/>
        </p:nvSpPr>
        <p:spPr>
          <a:xfrm rot="5400000">
            <a:off x="467454" y="7429520"/>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sp>
        <p:nvSpPr>
          <p:cNvPr id="32" name="TextBox 31">
            <a:extLst>
              <a:ext uri="{FF2B5EF4-FFF2-40B4-BE49-F238E27FC236}">
                <a16:creationId xmlns:a16="http://schemas.microsoft.com/office/drawing/2014/main" id="{24A42AE5-44B1-EBB6-49DA-615FF1041462}"/>
              </a:ext>
            </a:extLst>
          </p:cNvPr>
          <p:cNvSpPr txBox="1"/>
          <p:nvPr/>
        </p:nvSpPr>
        <p:spPr>
          <a:xfrm rot="16200000">
            <a:off x="4528397" y="742951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pic>
        <p:nvPicPr>
          <p:cNvPr id="4098" name="Picture 2" descr="English mathematician Ada Lovelace was the first computer programmer.">
            <a:extLst>
              <a:ext uri="{FF2B5EF4-FFF2-40B4-BE49-F238E27FC236}">
                <a16:creationId xmlns:a16="http://schemas.microsoft.com/office/drawing/2014/main" id="{339DE7D7-886B-2BB3-6216-7571ACF682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63" b="39862"/>
          <a:stretch/>
        </p:blipFill>
        <p:spPr bwMode="auto">
          <a:xfrm rot="5400000">
            <a:off x="651772" y="525726"/>
            <a:ext cx="1969287" cy="14761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nglish mathematician Ada Lovelace was the first computer programmer.">
            <a:extLst>
              <a:ext uri="{FF2B5EF4-FFF2-40B4-BE49-F238E27FC236}">
                <a16:creationId xmlns:a16="http://schemas.microsoft.com/office/drawing/2014/main" id="{3BD7B695-0D7B-0A17-2700-A26E78DA34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63" b="39862"/>
          <a:stretch/>
        </p:blipFill>
        <p:spPr bwMode="auto">
          <a:xfrm rot="16200000">
            <a:off x="4239101" y="525726"/>
            <a:ext cx="1969287" cy="14761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189A043-516A-E634-A682-4CBB3C8F67F1}"/>
              </a:ext>
            </a:extLst>
          </p:cNvPr>
          <p:cNvSpPr txBox="1"/>
          <p:nvPr/>
        </p:nvSpPr>
        <p:spPr>
          <a:xfrm rot="5400000">
            <a:off x="1240499" y="3284452"/>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ADA</a:t>
            </a:r>
          </a:p>
          <a:p>
            <a:r>
              <a:rPr lang="en-US" b="1" dirty="0">
                <a:latin typeface="Open Sans" panose="020B0606030504020204" pitchFamily="34" charset="0"/>
                <a:ea typeface="Open Sans" panose="020B0606030504020204" pitchFamily="34" charset="0"/>
                <a:cs typeface="Open Sans" panose="020B0606030504020204" pitchFamily="34" charset="0"/>
              </a:rPr>
              <a:t>LOVELACE</a:t>
            </a:r>
          </a:p>
        </p:txBody>
      </p:sp>
      <p:sp>
        <p:nvSpPr>
          <p:cNvPr id="33" name="TextBox 32">
            <a:extLst>
              <a:ext uri="{FF2B5EF4-FFF2-40B4-BE49-F238E27FC236}">
                <a16:creationId xmlns:a16="http://schemas.microsoft.com/office/drawing/2014/main" id="{E2C26F2F-BD64-C2C5-D100-BCE1A4DEEAF9}"/>
              </a:ext>
            </a:extLst>
          </p:cNvPr>
          <p:cNvSpPr txBox="1"/>
          <p:nvPr/>
        </p:nvSpPr>
        <p:spPr>
          <a:xfrm rot="16200000">
            <a:off x="3388956" y="2925601"/>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ADA</a:t>
            </a:r>
          </a:p>
          <a:p>
            <a:r>
              <a:rPr lang="en-US" b="1" dirty="0">
                <a:latin typeface="Open Sans" panose="020B0606030504020204" pitchFamily="34" charset="0"/>
                <a:ea typeface="Open Sans" panose="020B0606030504020204" pitchFamily="34" charset="0"/>
                <a:cs typeface="Open Sans" panose="020B0606030504020204" pitchFamily="34" charset="0"/>
              </a:rPr>
              <a:t>LOVELACE</a:t>
            </a:r>
          </a:p>
        </p:txBody>
      </p:sp>
      <p:pic>
        <p:nvPicPr>
          <p:cNvPr id="4100" name="Picture 4" descr="Isaac Newton.">
            <a:extLst>
              <a:ext uri="{FF2B5EF4-FFF2-40B4-BE49-F238E27FC236}">
                <a16:creationId xmlns:a16="http://schemas.microsoft.com/office/drawing/2014/main" id="{774AF271-C6D3-BB55-E8A7-7E11F66EBA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540" b="26864"/>
          <a:stretch/>
        </p:blipFill>
        <p:spPr bwMode="auto">
          <a:xfrm rot="5400000">
            <a:off x="712248" y="5129758"/>
            <a:ext cx="1889549" cy="14349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saac Newton.">
            <a:extLst>
              <a:ext uri="{FF2B5EF4-FFF2-40B4-BE49-F238E27FC236}">
                <a16:creationId xmlns:a16="http://schemas.microsoft.com/office/drawing/2014/main" id="{5D663280-E1DC-04CD-D462-5595F30E8D4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540" b="26864"/>
          <a:stretch/>
        </p:blipFill>
        <p:spPr bwMode="auto">
          <a:xfrm rot="16200000">
            <a:off x="4299577" y="5103481"/>
            <a:ext cx="1889549" cy="143493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F53FF08-7953-611B-FCEC-6240C1B9946C}"/>
              </a:ext>
            </a:extLst>
          </p:cNvPr>
          <p:cNvSpPr txBox="1"/>
          <p:nvPr/>
        </p:nvSpPr>
        <p:spPr>
          <a:xfrm rot="5400000">
            <a:off x="1272596" y="7851579"/>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SIR ISAAC</a:t>
            </a:r>
          </a:p>
          <a:p>
            <a:r>
              <a:rPr lang="en-US" b="1" dirty="0">
                <a:latin typeface="Open Sans" panose="020B0606030504020204" pitchFamily="34" charset="0"/>
                <a:ea typeface="Open Sans" panose="020B0606030504020204" pitchFamily="34" charset="0"/>
                <a:cs typeface="Open Sans" panose="020B0606030504020204" pitchFamily="34" charset="0"/>
              </a:rPr>
              <a:t>NEWTON</a:t>
            </a:r>
          </a:p>
        </p:txBody>
      </p:sp>
      <p:sp>
        <p:nvSpPr>
          <p:cNvPr id="36" name="TextBox 35">
            <a:extLst>
              <a:ext uri="{FF2B5EF4-FFF2-40B4-BE49-F238E27FC236}">
                <a16:creationId xmlns:a16="http://schemas.microsoft.com/office/drawing/2014/main" id="{DC452275-9603-FF3F-12FF-4005804BFAD5}"/>
              </a:ext>
            </a:extLst>
          </p:cNvPr>
          <p:cNvSpPr txBox="1"/>
          <p:nvPr/>
        </p:nvSpPr>
        <p:spPr>
          <a:xfrm rot="16200000">
            <a:off x="3418536" y="7556665"/>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SIR ISAAC NEWTON</a:t>
            </a:r>
          </a:p>
        </p:txBody>
      </p:sp>
    </p:spTree>
    <p:extLst>
      <p:ext uri="{BB962C8B-B14F-4D97-AF65-F5344CB8AC3E}">
        <p14:creationId xmlns:p14="http://schemas.microsoft.com/office/powerpoint/2010/main" val="135165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8" name="Rectangle 17">
            <a:extLst>
              <a:ext uri="{FF2B5EF4-FFF2-40B4-BE49-F238E27FC236}">
                <a16:creationId xmlns:a16="http://schemas.microsoft.com/office/drawing/2014/main" id="{6BE48455-CA8D-620C-04E9-FDCE37C44F38}"/>
              </a:ext>
            </a:extLst>
          </p:cNvPr>
          <p:cNvSpPr/>
          <p:nvPr/>
        </p:nvSpPr>
        <p:spPr>
          <a:xfrm rot="5400000">
            <a:off x="827435" y="2107575"/>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7054" y="2107579"/>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21" name="Rectangle 20">
            <a:extLst>
              <a:ext uri="{FF2B5EF4-FFF2-40B4-BE49-F238E27FC236}">
                <a16:creationId xmlns:a16="http://schemas.microsoft.com/office/drawing/2014/main" id="{3CB66DE1-043C-3B6B-0574-A68911B4B508}"/>
              </a:ext>
            </a:extLst>
          </p:cNvPr>
          <p:cNvSpPr/>
          <p:nvPr/>
        </p:nvSpPr>
        <p:spPr>
          <a:xfrm>
            <a:off x="4032688"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F3A850-520D-4495-039E-5C43EA0B9AF5}"/>
              </a:ext>
            </a:extLst>
          </p:cNvPr>
          <p:cNvSpPr/>
          <p:nvPr/>
        </p:nvSpPr>
        <p:spPr>
          <a:xfrm>
            <a:off x="476223"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EB5135C-C18A-4E17-E87F-2C6F7F25E144}"/>
              </a:ext>
            </a:extLst>
          </p:cNvPr>
          <p:cNvSpPr txBox="1"/>
          <p:nvPr/>
        </p:nvSpPr>
        <p:spPr>
          <a:xfrm rot="5400000">
            <a:off x="472935" y="2754008"/>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sp>
        <p:nvSpPr>
          <p:cNvPr id="33" name="TextBox 32">
            <a:extLst>
              <a:ext uri="{FF2B5EF4-FFF2-40B4-BE49-F238E27FC236}">
                <a16:creationId xmlns:a16="http://schemas.microsoft.com/office/drawing/2014/main" id="{A0967758-5D88-F3E5-8D2F-5C62C43D951B}"/>
              </a:ext>
            </a:extLst>
          </p:cNvPr>
          <p:cNvSpPr txBox="1"/>
          <p:nvPr/>
        </p:nvSpPr>
        <p:spPr>
          <a:xfrm rot="16200000">
            <a:off x="4500800" y="2634520"/>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pic>
        <p:nvPicPr>
          <p:cNvPr id="23" name="Picture 4" descr="Katherine Johnson performed calculations for John Glenn's orbit of Earth in 1962.">
            <a:extLst>
              <a:ext uri="{FF2B5EF4-FFF2-40B4-BE49-F238E27FC236}">
                <a16:creationId xmlns:a16="http://schemas.microsoft.com/office/drawing/2014/main" id="{F2489342-4304-2F57-5745-B77D4A2F81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338" t="30903" r="9648"/>
          <a:stretch/>
        </p:blipFill>
        <p:spPr bwMode="auto">
          <a:xfrm rot="5400000">
            <a:off x="729447" y="527932"/>
            <a:ext cx="1920237" cy="14717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Katherine Johnson performed calculations for John Glenn's orbit of Earth in 1962.">
            <a:extLst>
              <a:ext uri="{FF2B5EF4-FFF2-40B4-BE49-F238E27FC236}">
                <a16:creationId xmlns:a16="http://schemas.microsoft.com/office/drawing/2014/main" id="{9EDFD3EA-5AE2-4FEB-7DE9-EBFCD82C7C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338" t="30903" r="9648"/>
          <a:stretch/>
        </p:blipFill>
        <p:spPr bwMode="auto">
          <a:xfrm rot="16200000">
            <a:off x="4225621" y="504089"/>
            <a:ext cx="1947232" cy="149242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2C45E1E-63F6-15F8-0DBF-6BDD69F74F1A}"/>
              </a:ext>
            </a:extLst>
          </p:cNvPr>
          <p:cNvSpPr txBox="1"/>
          <p:nvPr/>
        </p:nvSpPr>
        <p:spPr>
          <a:xfrm rot="16200000">
            <a:off x="3420552" y="2762168"/>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KATHERINE</a:t>
            </a:r>
          </a:p>
          <a:p>
            <a:r>
              <a:rPr lang="en-US" b="1" dirty="0">
                <a:latin typeface="Open Sans" panose="020B0606030504020204" pitchFamily="34" charset="0"/>
                <a:ea typeface="Open Sans" panose="020B0606030504020204" pitchFamily="34" charset="0"/>
                <a:cs typeface="Open Sans" panose="020B0606030504020204" pitchFamily="34" charset="0"/>
              </a:rPr>
              <a:t>JOHNSON</a:t>
            </a:r>
          </a:p>
        </p:txBody>
      </p:sp>
      <p:sp>
        <p:nvSpPr>
          <p:cNvPr id="26" name="TextBox 25">
            <a:extLst>
              <a:ext uri="{FF2B5EF4-FFF2-40B4-BE49-F238E27FC236}">
                <a16:creationId xmlns:a16="http://schemas.microsoft.com/office/drawing/2014/main" id="{282DDF09-544D-762B-7949-E0181EE77FDD}"/>
              </a:ext>
            </a:extLst>
          </p:cNvPr>
          <p:cNvSpPr txBox="1"/>
          <p:nvPr/>
        </p:nvSpPr>
        <p:spPr>
          <a:xfrm rot="5400000">
            <a:off x="1216525" y="3185256"/>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KATHERINE</a:t>
            </a:r>
          </a:p>
          <a:p>
            <a:r>
              <a:rPr lang="en-US" b="1" dirty="0">
                <a:latin typeface="Open Sans" panose="020B0606030504020204" pitchFamily="34" charset="0"/>
                <a:ea typeface="Open Sans" panose="020B0606030504020204" pitchFamily="34" charset="0"/>
                <a:cs typeface="Open Sans" panose="020B0606030504020204" pitchFamily="34" charset="0"/>
              </a:rPr>
              <a:t>JOHNSON</a:t>
            </a:r>
          </a:p>
        </p:txBody>
      </p:sp>
    </p:spTree>
    <p:extLst>
      <p:ext uri="{BB962C8B-B14F-4D97-AF65-F5344CB8AC3E}">
        <p14:creationId xmlns:p14="http://schemas.microsoft.com/office/powerpoint/2010/main" val="235955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3" name="Rectangle 2">
            <a:extLst>
              <a:ext uri="{FF2B5EF4-FFF2-40B4-BE49-F238E27FC236}">
                <a16:creationId xmlns:a16="http://schemas.microsoft.com/office/drawing/2014/main" id="{71D09426-AE6B-5A62-775D-82489C7A98F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0EFD27C-5116-827F-67B6-19E9E60E90F3}"/>
              </a:ext>
            </a:extLst>
          </p:cNvPr>
          <p:cNvSpPr/>
          <p:nvPr/>
        </p:nvSpPr>
        <p:spPr>
          <a:xfrm>
            <a:off x="109182" y="857150"/>
            <a:ext cx="6639636" cy="211327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E068716-AD0C-3C45-D33B-EF474B735810}"/>
              </a:ext>
            </a:extLst>
          </p:cNvPr>
          <p:cNvSpPr/>
          <p:nvPr/>
        </p:nvSpPr>
        <p:spPr>
          <a:xfrm>
            <a:off x="0" y="4749173"/>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10" name="Rectangle 9">
            <a:extLst>
              <a:ext uri="{FF2B5EF4-FFF2-40B4-BE49-F238E27FC236}">
                <a16:creationId xmlns:a16="http://schemas.microsoft.com/office/drawing/2014/main" id="{0DAEC68F-FCF5-2B47-A927-82125EA36426}"/>
              </a:ext>
            </a:extLst>
          </p:cNvPr>
          <p:cNvSpPr/>
          <p:nvPr/>
        </p:nvSpPr>
        <p:spPr>
          <a:xfrm>
            <a:off x="1596788" y="4749173"/>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12" name="TextBox 11">
            <a:extLst>
              <a:ext uri="{FF2B5EF4-FFF2-40B4-BE49-F238E27FC236}">
                <a16:creationId xmlns:a16="http://schemas.microsoft.com/office/drawing/2014/main" id="{E9F028E3-32DC-47C3-592C-724EE77446EE}"/>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8" name="Rectangle 7">
            <a:extLst>
              <a:ext uri="{FF2B5EF4-FFF2-40B4-BE49-F238E27FC236}">
                <a16:creationId xmlns:a16="http://schemas.microsoft.com/office/drawing/2014/main" id="{CB2DA900-ABEC-5E7F-7D73-AB376BC238F7}"/>
              </a:ext>
            </a:extLst>
          </p:cNvPr>
          <p:cNvSpPr/>
          <p:nvPr/>
        </p:nvSpPr>
        <p:spPr>
          <a:xfrm>
            <a:off x="109182" y="3023572"/>
            <a:ext cx="6639636" cy="779441"/>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Watch the assigned video on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titled “When Did That Happen? Invention”. As you watch and listen, match the inventor to their invention. When in the right order, the letters will be your code. Put the code on your answer sheet. </a:t>
            </a:r>
          </a:p>
        </p:txBody>
      </p:sp>
      <p:sp>
        <p:nvSpPr>
          <p:cNvPr id="16" name="Rectangle 15">
            <a:extLst>
              <a:ext uri="{FF2B5EF4-FFF2-40B4-BE49-F238E27FC236}">
                <a16:creationId xmlns:a16="http://schemas.microsoft.com/office/drawing/2014/main" id="{CBF6393E-3987-F54B-11A1-422AE78E87A0}"/>
              </a:ext>
            </a:extLst>
          </p:cNvPr>
          <p:cNvSpPr/>
          <p:nvPr/>
        </p:nvSpPr>
        <p:spPr>
          <a:xfrm>
            <a:off x="0" y="3879577"/>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754FB1F-71FE-3772-1639-12B9186C9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4115436"/>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99BC29B4-0201-4182-A50B-7ECFDB722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4049491"/>
            <a:ext cx="992459" cy="289209"/>
          </a:xfrm>
          <a:prstGeom prst="rect">
            <a:avLst/>
          </a:prstGeom>
        </p:spPr>
      </p:pic>
      <p:sp>
        <p:nvSpPr>
          <p:cNvPr id="11" name="TextBox 10">
            <a:extLst>
              <a:ext uri="{FF2B5EF4-FFF2-40B4-BE49-F238E27FC236}">
                <a16:creationId xmlns:a16="http://schemas.microsoft.com/office/drawing/2014/main" id="{E8B4D033-CD0A-1832-BA83-804A872FB4C5}"/>
              </a:ext>
            </a:extLst>
          </p:cNvPr>
          <p:cNvSpPr txBox="1"/>
          <p:nvPr/>
        </p:nvSpPr>
        <p:spPr>
          <a:xfrm>
            <a:off x="1678327" y="-3272"/>
            <a:ext cx="5070489" cy="830997"/>
          </a:xfrm>
          <a:prstGeom prst="rect">
            <a:avLst/>
          </a:prstGeom>
          <a:noFill/>
        </p:spPr>
        <p:txBody>
          <a:bodyPr wrap="square" rtlCol="0">
            <a:spAutoFit/>
          </a:bodyPr>
          <a:lstStyle/>
          <a:p>
            <a:pPr algn="r"/>
            <a:r>
              <a:rPr lang="en-US" sz="2400" b="1" dirty="0">
                <a:latin typeface="Open Sans" panose="020B0606030504020204" pitchFamily="34" charset="0"/>
                <a:ea typeface="Open Sans" panose="020B0606030504020204" pitchFamily="34" charset="0"/>
                <a:cs typeface="Open Sans" panose="020B0606030504020204" pitchFamily="34" charset="0"/>
              </a:rPr>
              <a:t>WHEN DID THAT HAPPEN? INVENTION</a:t>
            </a:r>
          </a:p>
        </p:txBody>
      </p:sp>
      <p:sp>
        <p:nvSpPr>
          <p:cNvPr id="13" name="TextBox 12">
            <a:extLst>
              <a:ext uri="{FF2B5EF4-FFF2-40B4-BE49-F238E27FC236}">
                <a16:creationId xmlns:a16="http://schemas.microsoft.com/office/drawing/2014/main" id="{30D3621B-7F70-D917-F17A-D06051DAD632}"/>
              </a:ext>
            </a:extLst>
          </p:cNvPr>
          <p:cNvSpPr txBox="1"/>
          <p:nvPr/>
        </p:nvSpPr>
        <p:spPr>
          <a:xfrm>
            <a:off x="1678327" y="4751907"/>
            <a:ext cx="5070489" cy="830997"/>
          </a:xfrm>
          <a:prstGeom prst="rect">
            <a:avLst/>
          </a:prstGeom>
          <a:noFill/>
        </p:spPr>
        <p:txBody>
          <a:bodyPr wrap="square" rtlCol="0">
            <a:spAutoFit/>
          </a:bodyPr>
          <a:lstStyle/>
          <a:p>
            <a:pPr algn="r"/>
            <a:r>
              <a:rPr lang="en-US" sz="2400" b="1" dirty="0">
                <a:latin typeface="Open Sans" panose="020B0606030504020204" pitchFamily="34" charset="0"/>
                <a:ea typeface="Open Sans" panose="020B0606030504020204" pitchFamily="34" charset="0"/>
                <a:cs typeface="Open Sans" panose="020B0606030504020204" pitchFamily="34" charset="0"/>
              </a:rPr>
              <a:t>WHEN DID THAT HAPPEN? INVENTION</a:t>
            </a:r>
          </a:p>
        </p:txBody>
      </p:sp>
      <p:sp>
        <p:nvSpPr>
          <p:cNvPr id="14" name="TextBox 13">
            <a:extLst>
              <a:ext uri="{FF2B5EF4-FFF2-40B4-BE49-F238E27FC236}">
                <a16:creationId xmlns:a16="http://schemas.microsoft.com/office/drawing/2014/main" id="{7449DD7B-DE9D-6244-ECD1-ACAAA22D9A6C}"/>
              </a:ext>
            </a:extLst>
          </p:cNvPr>
          <p:cNvSpPr txBox="1"/>
          <p:nvPr/>
        </p:nvSpPr>
        <p:spPr>
          <a:xfrm>
            <a:off x="109183" y="862514"/>
            <a:ext cx="6639632" cy="2308324"/>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Inventors create new products. The telephone, the electric guitar, and lasers are all examples of successful inventions.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Inventors claim legal ownership of their invention by getting a patent. Patents are a form of legal protection. They are issued by the government.</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Inventors can make and sell their patented inventions. Some inventions are very successful. But many others do not make money.</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There will always be inventors. There are always better ways to do things. Inventors create these things.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226597DE-D389-8EF6-98CA-3A1CB7192DAF}"/>
              </a:ext>
            </a:extLst>
          </p:cNvPr>
          <p:cNvSpPr/>
          <p:nvPr/>
        </p:nvSpPr>
        <p:spPr>
          <a:xfrm>
            <a:off x="109180" y="5586742"/>
            <a:ext cx="6756958" cy="211327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26CE7AE7-A1CF-0364-449A-967EAFFE0C42}"/>
              </a:ext>
            </a:extLst>
          </p:cNvPr>
          <p:cNvSpPr/>
          <p:nvPr/>
        </p:nvSpPr>
        <p:spPr>
          <a:xfrm>
            <a:off x="109180" y="7753164"/>
            <a:ext cx="6756958" cy="779441"/>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Watch the assigned video on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called “When Did That Happen? Invention”. As you watch and listen, match the inventor to their invention. When in the right order, the letters will be your code. Put the code on your answer sheet. </a:t>
            </a:r>
          </a:p>
        </p:txBody>
      </p:sp>
      <p:sp>
        <p:nvSpPr>
          <p:cNvPr id="23" name="TextBox 22">
            <a:extLst>
              <a:ext uri="{FF2B5EF4-FFF2-40B4-BE49-F238E27FC236}">
                <a16:creationId xmlns:a16="http://schemas.microsoft.com/office/drawing/2014/main" id="{81EAC582-2897-B2E3-0D08-1208E5540821}"/>
              </a:ext>
            </a:extLst>
          </p:cNvPr>
          <p:cNvSpPr txBox="1"/>
          <p:nvPr/>
        </p:nvSpPr>
        <p:spPr>
          <a:xfrm>
            <a:off x="109180" y="5592106"/>
            <a:ext cx="6639635" cy="2308324"/>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Inventors create new products. The telephone, the electric guitar, and lasers are all examples of successful inventions.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Inventors claim legal ownership of their invention by getting a patent. Patents are a form of legal protection. They are issued by the government.</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Inventors can make and sell their patented inventions. Some inventions are very successful. But many others do not make money.</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There will always be inventors. There are always better ways to do things. Inventors create these things.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787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D09426-AE6B-5A62-775D-82489C7A98F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2" name="Rectangle 1">
            <a:extLst>
              <a:ext uri="{FF2B5EF4-FFF2-40B4-BE49-F238E27FC236}">
                <a16:creationId xmlns:a16="http://schemas.microsoft.com/office/drawing/2014/main" id="{47A42FBD-95C1-ADD6-DFE5-43E445A1BABD}"/>
              </a:ext>
            </a:extLst>
          </p:cNvPr>
          <p:cNvSpPr/>
          <p:nvPr/>
        </p:nvSpPr>
        <p:spPr>
          <a:xfrm>
            <a:off x="312234" y="211873"/>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550181B-5A3B-32E5-905C-E8C0BE97E996}"/>
              </a:ext>
            </a:extLst>
          </p:cNvPr>
          <p:cNvSpPr/>
          <p:nvPr/>
        </p:nvSpPr>
        <p:spPr>
          <a:xfrm>
            <a:off x="312233" y="1469927"/>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4BAAC9F-F4AC-FC68-6F7D-EF2E431C47A2}"/>
              </a:ext>
            </a:extLst>
          </p:cNvPr>
          <p:cNvSpPr/>
          <p:nvPr/>
        </p:nvSpPr>
        <p:spPr>
          <a:xfrm>
            <a:off x="312233" y="2727981"/>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1" dirty="0">
              <a:solidFill>
                <a:srgbClr val="000000"/>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BA7A06D-1CDB-C172-FF3E-B0AB4BA16425}"/>
              </a:ext>
            </a:extLst>
          </p:cNvPr>
          <p:cNvSpPr/>
          <p:nvPr/>
        </p:nvSpPr>
        <p:spPr>
          <a:xfrm>
            <a:off x="312233" y="3986035"/>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3EE7A88A-28DB-8E37-9981-6D834FDA491E}"/>
              </a:ext>
            </a:extLst>
          </p:cNvPr>
          <p:cNvSpPr/>
          <p:nvPr/>
        </p:nvSpPr>
        <p:spPr>
          <a:xfrm>
            <a:off x="312232" y="5244089"/>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69CA831-C68C-F6F9-5397-7E10FFE17803}"/>
              </a:ext>
            </a:extLst>
          </p:cNvPr>
          <p:cNvSpPr/>
          <p:nvPr/>
        </p:nvSpPr>
        <p:spPr>
          <a:xfrm>
            <a:off x="312232" y="6502143"/>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0F63C1C-C0EB-9405-D929-7BFD22E76B0C}"/>
              </a:ext>
            </a:extLst>
          </p:cNvPr>
          <p:cNvSpPr/>
          <p:nvPr/>
        </p:nvSpPr>
        <p:spPr>
          <a:xfrm>
            <a:off x="2620538" y="211872"/>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5CDBA77-F203-A769-B299-720C2F5499DB}"/>
              </a:ext>
            </a:extLst>
          </p:cNvPr>
          <p:cNvSpPr/>
          <p:nvPr/>
        </p:nvSpPr>
        <p:spPr>
          <a:xfrm>
            <a:off x="2620538" y="1448675"/>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99EE3BC-7B99-B219-6A22-0F30B4E88035}"/>
              </a:ext>
            </a:extLst>
          </p:cNvPr>
          <p:cNvSpPr/>
          <p:nvPr/>
        </p:nvSpPr>
        <p:spPr>
          <a:xfrm>
            <a:off x="2620538" y="2727981"/>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0AD5633-8039-F5A5-3485-A1DE5F0BA57A}"/>
              </a:ext>
            </a:extLst>
          </p:cNvPr>
          <p:cNvSpPr/>
          <p:nvPr/>
        </p:nvSpPr>
        <p:spPr>
          <a:xfrm>
            <a:off x="2620538" y="3986035"/>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3928743-D22C-A56F-1738-853B6807913D}"/>
              </a:ext>
            </a:extLst>
          </p:cNvPr>
          <p:cNvSpPr/>
          <p:nvPr/>
        </p:nvSpPr>
        <p:spPr>
          <a:xfrm>
            <a:off x="2620538" y="5247202"/>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8E14232-1B58-7BC8-3A63-2F723FDED2AF}"/>
              </a:ext>
            </a:extLst>
          </p:cNvPr>
          <p:cNvSpPr/>
          <p:nvPr/>
        </p:nvSpPr>
        <p:spPr>
          <a:xfrm>
            <a:off x="2620538" y="6502143"/>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2378B9B-0F31-A831-525E-3C052AE74951}"/>
              </a:ext>
            </a:extLst>
          </p:cNvPr>
          <p:cNvSpPr/>
          <p:nvPr/>
        </p:nvSpPr>
        <p:spPr>
          <a:xfrm>
            <a:off x="392638" y="6549097"/>
            <a:ext cx="339059" cy="341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19" name="Rectangle 18">
            <a:extLst>
              <a:ext uri="{FF2B5EF4-FFF2-40B4-BE49-F238E27FC236}">
                <a16:creationId xmlns:a16="http://schemas.microsoft.com/office/drawing/2014/main" id="{5CFB31D6-1886-AB61-118D-046CA77C2458}"/>
              </a:ext>
            </a:extLst>
          </p:cNvPr>
          <p:cNvSpPr/>
          <p:nvPr/>
        </p:nvSpPr>
        <p:spPr>
          <a:xfrm>
            <a:off x="392641" y="5299875"/>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20" name="Rectangle 19">
            <a:extLst>
              <a:ext uri="{FF2B5EF4-FFF2-40B4-BE49-F238E27FC236}">
                <a16:creationId xmlns:a16="http://schemas.microsoft.com/office/drawing/2014/main" id="{1BDBDF09-EF52-53B0-034A-B5B7907C2868}"/>
              </a:ext>
            </a:extLst>
          </p:cNvPr>
          <p:cNvSpPr/>
          <p:nvPr/>
        </p:nvSpPr>
        <p:spPr>
          <a:xfrm>
            <a:off x="392640" y="4041851"/>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21" name="Rectangle 20">
            <a:extLst>
              <a:ext uri="{FF2B5EF4-FFF2-40B4-BE49-F238E27FC236}">
                <a16:creationId xmlns:a16="http://schemas.microsoft.com/office/drawing/2014/main" id="{E1B3CDEB-364C-2A2D-6E12-B42928A2EC33}"/>
              </a:ext>
            </a:extLst>
          </p:cNvPr>
          <p:cNvSpPr/>
          <p:nvPr/>
        </p:nvSpPr>
        <p:spPr>
          <a:xfrm>
            <a:off x="392639" y="2778161"/>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2" name="Rectangle 21">
            <a:extLst>
              <a:ext uri="{FF2B5EF4-FFF2-40B4-BE49-F238E27FC236}">
                <a16:creationId xmlns:a16="http://schemas.microsoft.com/office/drawing/2014/main" id="{4445327E-BE32-99BB-8771-69ACBBB157C2}"/>
              </a:ext>
            </a:extLst>
          </p:cNvPr>
          <p:cNvSpPr/>
          <p:nvPr/>
        </p:nvSpPr>
        <p:spPr>
          <a:xfrm>
            <a:off x="392638" y="1528858"/>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3" name="Rectangle 22">
            <a:extLst>
              <a:ext uri="{FF2B5EF4-FFF2-40B4-BE49-F238E27FC236}">
                <a16:creationId xmlns:a16="http://schemas.microsoft.com/office/drawing/2014/main" id="{C8444334-9D56-78FD-1F8B-09EF0B3BCB9D}"/>
              </a:ext>
            </a:extLst>
          </p:cNvPr>
          <p:cNvSpPr/>
          <p:nvPr/>
        </p:nvSpPr>
        <p:spPr>
          <a:xfrm>
            <a:off x="401859" y="272642"/>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4" name="Rectangle 23">
            <a:extLst>
              <a:ext uri="{FF2B5EF4-FFF2-40B4-BE49-F238E27FC236}">
                <a16:creationId xmlns:a16="http://schemas.microsoft.com/office/drawing/2014/main" id="{6EE62E97-08FA-BF3D-DEF0-240D241E8092}"/>
              </a:ext>
            </a:extLst>
          </p:cNvPr>
          <p:cNvSpPr/>
          <p:nvPr/>
        </p:nvSpPr>
        <p:spPr>
          <a:xfrm>
            <a:off x="2703044" y="1507814"/>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25" name="Rectangle 24">
            <a:extLst>
              <a:ext uri="{FF2B5EF4-FFF2-40B4-BE49-F238E27FC236}">
                <a16:creationId xmlns:a16="http://schemas.microsoft.com/office/drawing/2014/main" id="{59CB4923-97C7-6B0D-3BE7-2B2425544131}"/>
              </a:ext>
            </a:extLst>
          </p:cNvPr>
          <p:cNvSpPr/>
          <p:nvPr/>
        </p:nvSpPr>
        <p:spPr>
          <a:xfrm>
            <a:off x="2712463" y="2811615"/>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26" name="Rectangle 25">
            <a:extLst>
              <a:ext uri="{FF2B5EF4-FFF2-40B4-BE49-F238E27FC236}">
                <a16:creationId xmlns:a16="http://schemas.microsoft.com/office/drawing/2014/main" id="{54CD9BE4-3217-EAA8-13AC-241A71C1986A}"/>
              </a:ext>
            </a:extLst>
          </p:cNvPr>
          <p:cNvSpPr/>
          <p:nvPr/>
        </p:nvSpPr>
        <p:spPr>
          <a:xfrm>
            <a:off x="2667945" y="6542267"/>
            <a:ext cx="252318"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27" name="Rectangle 26">
            <a:extLst>
              <a:ext uri="{FF2B5EF4-FFF2-40B4-BE49-F238E27FC236}">
                <a16:creationId xmlns:a16="http://schemas.microsoft.com/office/drawing/2014/main" id="{2E94ED98-751B-67FA-DAAE-8BA2421531E3}"/>
              </a:ext>
            </a:extLst>
          </p:cNvPr>
          <p:cNvSpPr/>
          <p:nvPr/>
        </p:nvSpPr>
        <p:spPr>
          <a:xfrm>
            <a:off x="2659382" y="528265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
        <p:nvSpPr>
          <p:cNvPr id="28" name="Rectangle 27">
            <a:extLst>
              <a:ext uri="{FF2B5EF4-FFF2-40B4-BE49-F238E27FC236}">
                <a16:creationId xmlns:a16="http://schemas.microsoft.com/office/drawing/2014/main" id="{249945BA-8065-C6BE-BB5F-B89155894EBB}"/>
              </a:ext>
            </a:extLst>
          </p:cNvPr>
          <p:cNvSpPr/>
          <p:nvPr/>
        </p:nvSpPr>
        <p:spPr>
          <a:xfrm>
            <a:off x="2667945" y="4061008"/>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a:t>
            </a:r>
          </a:p>
        </p:txBody>
      </p:sp>
      <p:sp>
        <p:nvSpPr>
          <p:cNvPr id="29" name="Rectangle 28">
            <a:extLst>
              <a:ext uri="{FF2B5EF4-FFF2-40B4-BE49-F238E27FC236}">
                <a16:creationId xmlns:a16="http://schemas.microsoft.com/office/drawing/2014/main" id="{E0FF5AD9-9EBC-8027-E17F-8E926BE493F2}"/>
              </a:ext>
            </a:extLst>
          </p:cNvPr>
          <p:cNvSpPr/>
          <p:nvPr/>
        </p:nvSpPr>
        <p:spPr>
          <a:xfrm>
            <a:off x="2712464" y="286845"/>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F</a:t>
            </a:r>
          </a:p>
        </p:txBody>
      </p:sp>
      <p:sp>
        <p:nvSpPr>
          <p:cNvPr id="11" name="TextBox 10">
            <a:extLst>
              <a:ext uri="{FF2B5EF4-FFF2-40B4-BE49-F238E27FC236}">
                <a16:creationId xmlns:a16="http://schemas.microsoft.com/office/drawing/2014/main" id="{340AD960-B43E-002A-1FB6-D19CFCB898D0}"/>
              </a:ext>
            </a:extLst>
          </p:cNvPr>
          <p:cNvSpPr txBox="1"/>
          <p:nvPr/>
        </p:nvSpPr>
        <p:spPr>
          <a:xfrm>
            <a:off x="3667901" y="444800"/>
            <a:ext cx="226148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disposable diaper</a:t>
            </a:r>
          </a:p>
        </p:txBody>
      </p:sp>
      <p:sp>
        <p:nvSpPr>
          <p:cNvPr id="30" name="TextBox 29">
            <a:extLst>
              <a:ext uri="{FF2B5EF4-FFF2-40B4-BE49-F238E27FC236}">
                <a16:creationId xmlns:a16="http://schemas.microsoft.com/office/drawing/2014/main" id="{B1B26CE0-33FC-E61C-1E19-6B414CD86B43}"/>
              </a:ext>
            </a:extLst>
          </p:cNvPr>
          <p:cNvSpPr txBox="1"/>
          <p:nvPr/>
        </p:nvSpPr>
        <p:spPr>
          <a:xfrm>
            <a:off x="702479" y="331685"/>
            <a:ext cx="1344403"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Marion Donovan</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F594AC76-2046-01E9-91B2-B3068A7BB189}"/>
              </a:ext>
            </a:extLst>
          </p:cNvPr>
          <p:cNvSpPr txBox="1"/>
          <p:nvPr/>
        </p:nvSpPr>
        <p:spPr>
          <a:xfrm>
            <a:off x="774745" y="4084914"/>
            <a:ext cx="1367559"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Martin Cooper</a:t>
            </a:r>
          </a:p>
        </p:txBody>
      </p:sp>
      <p:sp>
        <p:nvSpPr>
          <p:cNvPr id="33" name="TextBox 32">
            <a:extLst>
              <a:ext uri="{FF2B5EF4-FFF2-40B4-BE49-F238E27FC236}">
                <a16:creationId xmlns:a16="http://schemas.microsoft.com/office/drawing/2014/main" id="{1755E8BC-F00C-0D64-A580-B74C70D905A7}"/>
              </a:ext>
            </a:extLst>
          </p:cNvPr>
          <p:cNvSpPr txBox="1"/>
          <p:nvPr/>
        </p:nvSpPr>
        <p:spPr>
          <a:xfrm>
            <a:off x="779104" y="6613874"/>
            <a:ext cx="1466104"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Whitcomb L. Judson</a:t>
            </a:r>
          </a:p>
        </p:txBody>
      </p:sp>
      <p:sp>
        <p:nvSpPr>
          <p:cNvPr id="37" name="TextBox 36">
            <a:extLst>
              <a:ext uri="{FF2B5EF4-FFF2-40B4-BE49-F238E27FC236}">
                <a16:creationId xmlns:a16="http://schemas.microsoft.com/office/drawing/2014/main" id="{D906FCFD-0EC5-9061-17CB-F4691E50434D}"/>
              </a:ext>
            </a:extLst>
          </p:cNvPr>
          <p:cNvSpPr txBox="1"/>
          <p:nvPr/>
        </p:nvSpPr>
        <p:spPr>
          <a:xfrm>
            <a:off x="3919607" y="1698906"/>
            <a:ext cx="157842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dishwasher</a:t>
            </a:r>
          </a:p>
        </p:txBody>
      </p:sp>
      <p:sp>
        <p:nvSpPr>
          <p:cNvPr id="38" name="TextBox 37">
            <a:extLst>
              <a:ext uri="{FF2B5EF4-FFF2-40B4-BE49-F238E27FC236}">
                <a16:creationId xmlns:a16="http://schemas.microsoft.com/office/drawing/2014/main" id="{655A6B28-4950-631C-4345-0B770315E6A3}"/>
              </a:ext>
            </a:extLst>
          </p:cNvPr>
          <p:cNvSpPr txBox="1"/>
          <p:nvPr/>
        </p:nvSpPr>
        <p:spPr>
          <a:xfrm>
            <a:off x="3998932" y="2978212"/>
            <a:ext cx="1419772"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cell phone</a:t>
            </a:r>
          </a:p>
        </p:txBody>
      </p:sp>
      <p:sp>
        <p:nvSpPr>
          <p:cNvPr id="31" name="TextBox 30">
            <a:extLst>
              <a:ext uri="{FF2B5EF4-FFF2-40B4-BE49-F238E27FC236}">
                <a16:creationId xmlns:a16="http://schemas.microsoft.com/office/drawing/2014/main" id="{DA945B0F-141A-4124-ED19-7CBCBBEA0C6C}"/>
              </a:ext>
            </a:extLst>
          </p:cNvPr>
          <p:cNvSpPr txBox="1"/>
          <p:nvPr/>
        </p:nvSpPr>
        <p:spPr>
          <a:xfrm>
            <a:off x="4195453" y="4236266"/>
            <a:ext cx="92393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zipper</a:t>
            </a:r>
          </a:p>
        </p:txBody>
      </p:sp>
      <p:sp>
        <p:nvSpPr>
          <p:cNvPr id="44" name="TextBox 43">
            <a:extLst>
              <a:ext uri="{FF2B5EF4-FFF2-40B4-BE49-F238E27FC236}">
                <a16:creationId xmlns:a16="http://schemas.microsoft.com/office/drawing/2014/main" id="{6DA37FE2-2263-BD4D-AE3C-787BBBA1BFB1}"/>
              </a:ext>
            </a:extLst>
          </p:cNvPr>
          <p:cNvSpPr txBox="1"/>
          <p:nvPr/>
        </p:nvSpPr>
        <p:spPr>
          <a:xfrm>
            <a:off x="652646" y="1585312"/>
            <a:ext cx="1445154"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Mary</a:t>
            </a:r>
          </a:p>
          <a:p>
            <a:pPr algn="ctr"/>
            <a:r>
              <a:rPr lang="en-US" b="1" dirty="0">
                <a:latin typeface="Open Sans" panose="020B0606030504020204" pitchFamily="34" charset="0"/>
                <a:ea typeface="Open Sans" panose="020B0606030504020204" pitchFamily="34" charset="0"/>
                <a:cs typeface="Open Sans" panose="020B0606030504020204" pitchFamily="34" charset="0"/>
              </a:rPr>
              <a:t>Anderson</a:t>
            </a:r>
          </a:p>
        </p:txBody>
      </p:sp>
      <p:sp>
        <p:nvSpPr>
          <p:cNvPr id="45" name="TextBox 44">
            <a:extLst>
              <a:ext uri="{FF2B5EF4-FFF2-40B4-BE49-F238E27FC236}">
                <a16:creationId xmlns:a16="http://schemas.microsoft.com/office/drawing/2014/main" id="{99D92CA5-8C58-4346-A60C-34EC7089B3CE}"/>
              </a:ext>
            </a:extLst>
          </p:cNvPr>
          <p:cNvSpPr txBox="1"/>
          <p:nvPr/>
        </p:nvSpPr>
        <p:spPr>
          <a:xfrm>
            <a:off x="3492629" y="6731122"/>
            <a:ext cx="2329578"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windshield wipers</a:t>
            </a:r>
          </a:p>
        </p:txBody>
      </p:sp>
      <p:sp>
        <p:nvSpPr>
          <p:cNvPr id="46" name="TextBox 45">
            <a:extLst>
              <a:ext uri="{FF2B5EF4-FFF2-40B4-BE49-F238E27FC236}">
                <a16:creationId xmlns:a16="http://schemas.microsoft.com/office/drawing/2014/main" id="{17206609-FA54-BABD-A833-5ECB0941E99E}"/>
              </a:ext>
            </a:extLst>
          </p:cNvPr>
          <p:cNvSpPr txBox="1"/>
          <p:nvPr/>
        </p:nvSpPr>
        <p:spPr>
          <a:xfrm>
            <a:off x="747953" y="2854472"/>
            <a:ext cx="1253456"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Lonnie</a:t>
            </a:r>
          </a:p>
          <a:p>
            <a:pPr algn="ctr"/>
            <a:r>
              <a:rPr lang="en-US" b="1" dirty="0">
                <a:latin typeface="Open Sans" panose="020B0606030504020204" pitchFamily="34" charset="0"/>
                <a:ea typeface="Open Sans" panose="020B0606030504020204" pitchFamily="34" charset="0"/>
                <a:cs typeface="Open Sans" panose="020B0606030504020204" pitchFamily="34" charset="0"/>
              </a:rPr>
              <a:t>Johnson</a:t>
            </a:r>
          </a:p>
        </p:txBody>
      </p:sp>
      <p:sp>
        <p:nvSpPr>
          <p:cNvPr id="47" name="TextBox 46">
            <a:extLst>
              <a:ext uri="{FF2B5EF4-FFF2-40B4-BE49-F238E27FC236}">
                <a16:creationId xmlns:a16="http://schemas.microsoft.com/office/drawing/2014/main" id="{B31795E5-822A-26D3-B087-A092E643F062}"/>
              </a:ext>
            </a:extLst>
          </p:cNvPr>
          <p:cNvSpPr txBox="1"/>
          <p:nvPr/>
        </p:nvSpPr>
        <p:spPr>
          <a:xfrm>
            <a:off x="3894729" y="5469956"/>
            <a:ext cx="137684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water gun</a:t>
            </a:r>
          </a:p>
        </p:txBody>
      </p:sp>
      <p:sp>
        <p:nvSpPr>
          <p:cNvPr id="48" name="TextBox 47">
            <a:extLst>
              <a:ext uri="{FF2B5EF4-FFF2-40B4-BE49-F238E27FC236}">
                <a16:creationId xmlns:a16="http://schemas.microsoft.com/office/drawing/2014/main" id="{215FC0A0-3514-E08D-2818-AEA8E661226D}"/>
              </a:ext>
            </a:extLst>
          </p:cNvPr>
          <p:cNvSpPr txBox="1"/>
          <p:nvPr/>
        </p:nvSpPr>
        <p:spPr>
          <a:xfrm>
            <a:off x="720014" y="5356368"/>
            <a:ext cx="1367559"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Josephine Cochrane</a:t>
            </a:r>
          </a:p>
        </p:txBody>
      </p:sp>
    </p:spTree>
    <p:extLst>
      <p:ext uri="{BB962C8B-B14F-4D97-AF65-F5344CB8AC3E}">
        <p14:creationId xmlns:p14="http://schemas.microsoft.com/office/powerpoint/2010/main" val="177098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800" dirty="0">
              <a:latin typeface="Arial Black" panose="020B0A04020102020204" pitchFamily="34" charset="0"/>
            </a:endParaRPr>
          </a:p>
        </p:txBody>
      </p:sp>
      <p:sp>
        <p:nvSpPr>
          <p:cNvPr id="5" name="Rectangle 4">
            <a:extLst>
              <a:ext uri="{FF2B5EF4-FFF2-40B4-BE49-F238E27FC236}">
                <a16:creationId xmlns:a16="http://schemas.microsoft.com/office/drawing/2014/main" id="{52884819-17BC-7B18-35A9-93B5F212948A}"/>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8C2624A-A87F-8CA4-911F-632ACB05A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7" name="Picture 6" descr="Logo&#10;&#10;Description automatically generated">
            <a:extLst>
              <a:ext uri="{FF2B5EF4-FFF2-40B4-BE49-F238E27FC236}">
                <a16:creationId xmlns:a16="http://schemas.microsoft.com/office/drawing/2014/main" id="{C278AEB3-6DF1-7272-FBEE-43984A476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8" name="Rectangle 7">
            <a:extLst>
              <a:ext uri="{FF2B5EF4-FFF2-40B4-BE49-F238E27FC236}">
                <a16:creationId xmlns:a16="http://schemas.microsoft.com/office/drawing/2014/main" id="{D9E7B687-D267-FD82-440F-360E8832B315}"/>
              </a:ext>
            </a:extLst>
          </p:cNvPr>
          <p:cNvSpPr/>
          <p:nvPr/>
        </p:nvSpPr>
        <p:spPr>
          <a:xfrm>
            <a:off x="109182" y="853708"/>
            <a:ext cx="6639636" cy="21840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000000"/>
                </a:solidFill>
                <a:effectLst/>
                <a:latin typeface="Open Sans" panose="020B0606030504020204" pitchFamily="34" charset="0"/>
              </a:rPr>
              <a:t>Elizabeth Blackwell was the first female doctor in America. She was born in 1821.</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Most women stayed at home then. They did not have jobs. They did not go to college.</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Blackwell was different. She became a doctor.</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also opened a school. It was for women. These women wanted to be doctors.</a:t>
            </a:r>
          </a:p>
        </p:txBody>
      </p:sp>
      <p:sp>
        <p:nvSpPr>
          <p:cNvPr id="11" name="Rectangle 10">
            <a:extLst>
              <a:ext uri="{FF2B5EF4-FFF2-40B4-BE49-F238E27FC236}">
                <a16:creationId xmlns:a16="http://schemas.microsoft.com/office/drawing/2014/main" id="{5B0D4032-F319-9A9F-86BD-B9054717FC82}"/>
              </a:ext>
            </a:extLst>
          </p:cNvPr>
          <p:cNvSpPr/>
          <p:nvPr/>
        </p:nvSpPr>
        <p:spPr>
          <a:xfrm>
            <a:off x="109182" y="3106651"/>
            <a:ext cx="6639636" cy="662301"/>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Gale document, “Elizabeth Blackwell: The First Female Doctor”. Answer the fill-in-the-blank questions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Hint: question one has a 2-word answer</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shaded letters on your answer sheet for your code. </a:t>
            </a:r>
          </a:p>
        </p:txBody>
      </p:sp>
      <p:sp>
        <p:nvSpPr>
          <p:cNvPr id="3" name="Rectangle 2">
            <a:extLst>
              <a:ext uri="{FF2B5EF4-FFF2-40B4-BE49-F238E27FC236}">
                <a16:creationId xmlns:a16="http://schemas.microsoft.com/office/drawing/2014/main" id="{7AE9C86A-D79A-0CF1-B437-FB7FA0798D51}"/>
              </a:ext>
            </a:extLst>
          </p:cNvPr>
          <p:cNvSpPr/>
          <p:nvPr/>
        </p:nvSpPr>
        <p:spPr>
          <a:xfrm>
            <a:off x="0" y="4720761"/>
            <a:ext cx="1596788" cy="780585"/>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12" name="Rectangle 11">
            <a:extLst>
              <a:ext uri="{FF2B5EF4-FFF2-40B4-BE49-F238E27FC236}">
                <a16:creationId xmlns:a16="http://schemas.microsoft.com/office/drawing/2014/main" id="{0AF6C72B-753F-FABD-E54C-414678A9E19A}"/>
              </a:ext>
            </a:extLst>
          </p:cNvPr>
          <p:cNvSpPr/>
          <p:nvPr/>
        </p:nvSpPr>
        <p:spPr>
          <a:xfrm>
            <a:off x="1596788" y="4720761"/>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800" dirty="0">
              <a:latin typeface="Arial Black" panose="020B0A04020102020204" pitchFamily="34" charset="0"/>
            </a:endParaRPr>
          </a:p>
        </p:txBody>
      </p:sp>
      <p:sp>
        <p:nvSpPr>
          <p:cNvPr id="16" name="Rectangle 15">
            <a:extLst>
              <a:ext uri="{FF2B5EF4-FFF2-40B4-BE49-F238E27FC236}">
                <a16:creationId xmlns:a16="http://schemas.microsoft.com/office/drawing/2014/main" id="{CCACB0C2-4216-B287-4253-ED416FA8BA7B}"/>
              </a:ext>
            </a:extLst>
          </p:cNvPr>
          <p:cNvSpPr/>
          <p:nvPr/>
        </p:nvSpPr>
        <p:spPr>
          <a:xfrm>
            <a:off x="0" y="3845089"/>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1FD865E-ABEA-C853-855D-36EEA3409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4080948"/>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1EE73134-2450-1FE7-51F1-09D69EC17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4015003"/>
            <a:ext cx="992459" cy="289209"/>
          </a:xfrm>
          <a:prstGeom prst="rect">
            <a:avLst/>
          </a:prstGeom>
        </p:spPr>
      </p:pic>
      <p:sp>
        <p:nvSpPr>
          <p:cNvPr id="19" name="TextBox 18">
            <a:extLst>
              <a:ext uri="{FF2B5EF4-FFF2-40B4-BE49-F238E27FC236}">
                <a16:creationId xmlns:a16="http://schemas.microsoft.com/office/drawing/2014/main" id="{6868F2BD-0056-57F0-F13A-AC398B129351}"/>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9" name="TextBox 8">
            <a:extLst>
              <a:ext uri="{FF2B5EF4-FFF2-40B4-BE49-F238E27FC236}">
                <a16:creationId xmlns:a16="http://schemas.microsoft.com/office/drawing/2014/main" id="{BBB5D625-FD56-5BE7-B176-DF15907B67CB}"/>
              </a:ext>
            </a:extLst>
          </p:cNvPr>
          <p:cNvSpPr txBox="1"/>
          <p:nvPr/>
        </p:nvSpPr>
        <p:spPr>
          <a:xfrm>
            <a:off x="1678326" y="97904"/>
            <a:ext cx="5070489" cy="584775"/>
          </a:xfrm>
          <a:prstGeom prst="rect">
            <a:avLst/>
          </a:prstGeom>
          <a:noFill/>
        </p:spPr>
        <p:txBody>
          <a:bodyPr wrap="square" rtlCol="0">
            <a:spAutoFit/>
          </a:bodyPr>
          <a:lstStyle/>
          <a:p>
            <a:pPr algn="r"/>
            <a:r>
              <a:rPr lang="en-US" sz="3200" b="1" dirty="0">
                <a:latin typeface="Open Sans" panose="020B0606030504020204" pitchFamily="34" charset="0"/>
                <a:ea typeface="Open Sans" panose="020B0606030504020204" pitchFamily="34" charset="0"/>
                <a:cs typeface="Open Sans" panose="020B0606030504020204" pitchFamily="34" charset="0"/>
              </a:rPr>
              <a:t>ELIZABETH BLACKWELL</a:t>
            </a:r>
          </a:p>
        </p:txBody>
      </p:sp>
      <p:sp>
        <p:nvSpPr>
          <p:cNvPr id="21" name="TextBox 20">
            <a:extLst>
              <a:ext uri="{FF2B5EF4-FFF2-40B4-BE49-F238E27FC236}">
                <a16:creationId xmlns:a16="http://schemas.microsoft.com/office/drawing/2014/main" id="{3C11FFDA-E587-C344-D63C-0DEF08A90B8F}"/>
              </a:ext>
            </a:extLst>
          </p:cNvPr>
          <p:cNvSpPr txBox="1"/>
          <p:nvPr/>
        </p:nvSpPr>
        <p:spPr>
          <a:xfrm>
            <a:off x="1678326" y="4818665"/>
            <a:ext cx="5070489" cy="584775"/>
          </a:xfrm>
          <a:prstGeom prst="rect">
            <a:avLst/>
          </a:prstGeom>
          <a:noFill/>
        </p:spPr>
        <p:txBody>
          <a:bodyPr wrap="square" rtlCol="0">
            <a:spAutoFit/>
          </a:bodyPr>
          <a:lstStyle/>
          <a:p>
            <a:pPr algn="r"/>
            <a:r>
              <a:rPr lang="en-US" sz="3200" b="1" dirty="0">
                <a:latin typeface="Open Sans" panose="020B0606030504020204" pitchFamily="34" charset="0"/>
                <a:ea typeface="Open Sans" panose="020B0606030504020204" pitchFamily="34" charset="0"/>
                <a:cs typeface="Open Sans" panose="020B0606030504020204" pitchFamily="34" charset="0"/>
              </a:rPr>
              <a:t>ELIZABETH BLACKWELL</a:t>
            </a:r>
          </a:p>
        </p:txBody>
      </p:sp>
      <p:sp>
        <p:nvSpPr>
          <p:cNvPr id="22" name="Rectangle 21">
            <a:extLst>
              <a:ext uri="{FF2B5EF4-FFF2-40B4-BE49-F238E27FC236}">
                <a16:creationId xmlns:a16="http://schemas.microsoft.com/office/drawing/2014/main" id="{F0FCEB77-E648-465B-5417-65FF3E9E331D}"/>
              </a:ext>
            </a:extLst>
          </p:cNvPr>
          <p:cNvSpPr/>
          <p:nvPr/>
        </p:nvSpPr>
        <p:spPr>
          <a:xfrm>
            <a:off x="109180" y="5562371"/>
            <a:ext cx="6639636" cy="21840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000000"/>
                </a:solidFill>
                <a:effectLst/>
                <a:latin typeface="Open Sans" panose="020B0606030504020204" pitchFamily="34" charset="0"/>
              </a:rPr>
              <a:t>Elizabeth Blackwell was the first female doctor in America. She was born in 1821.</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Most women stayed at home then. They did not have jobs. They did not go to college.</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Blackwell was different. She became a doctor.</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also opened a school. It was for women. These women wanted to be doctors.</a:t>
            </a:r>
          </a:p>
        </p:txBody>
      </p:sp>
      <p:sp>
        <p:nvSpPr>
          <p:cNvPr id="23" name="Rectangle 22">
            <a:extLst>
              <a:ext uri="{FF2B5EF4-FFF2-40B4-BE49-F238E27FC236}">
                <a16:creationId xmlns:a16="http://schemas.microsoft.com/office/drawing/2014/main" id="{E079DD35-5A72-F93B-EF38-B1B763C40870}"/>
              </a:ext>
            </a:extLst>
          </p:cNvPr>
          <p:cNvSpPr/>
          <p:nvPr/>
        </p:nvSpPr>
        <p:spPr>
          <a:xfrm>
            <a:off x="109180" y="7815314"/>
            <a:ext cx="6639636" cy="662301"/>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Gale document, “Elizabeth Blackwell: The First Female Doctor”. Answer the fill-in-the-blank questions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Hint: question one has a 2-word answer</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shaded letters on your answer sheet for your code. </a:t>
            </a:r>
          </a:p>
        </p:txBody>
      </p:sp>
    </p:spTree>
    <p:extLst>
      <p:ext uri="{BB962C8B-B14F-4D97-AF65-F5344CB8AC3E}">
        <p14:creationId xmlns:p14="http://schemas.microsoft.com/office/powerpoint/2010/main" val="391296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EBACFDD-174A-F0F8-39B6-9A4828CC5723}"/>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2" name="Rectangle 1">
            <a:extLst>
              <a:ext uri="{FF2B5EF4-FFF2-40B4-BE49-F238E27FC236}">
                <a16:creationId xmlns:a16="http://schemas.microsoft.com/office/drawing/2014/main" id="{453BA919-ECEB-4C9F-D85C-97DCEAD8A2FD}"/>
              </a:ext>
            </a:extLst>
          </p:cNvPr>
          <p:cNvSpPr/>
          <p:nvPr/>
        </p:nvSpPr>
        <p:spPr>
          <a:xfrm>
            <a:off x="0" y="3911969"/>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AE5F04-A5BC-4AD9-9D5D-408E26139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4147828"/>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C08990D0-7430-2F02-9C6E-A7EDD1E4D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4081883"/>
            <a:ext cx="992459" cy="289209"/>
          </a:xfrm>
          <a:prstGeom prst="rect">
            <a:avLst/>
          </a:prstGeom>
        </p:spPr>
      </p:pic>
      <p:sp>
        <p:nvSpPr>
          <p:cNvPr id="6" name="Rectangle 5">
            <a:extLst>
              <a:ext uri="{FF2B5EF4-FFF2-40B4-BE49-F238E27FC236}">
                <a16:creationId xmlns:a16="http://schemas.microsoft.com/office/drawing/2014/main" id="{3997E9F3-B2CE-705E-D51C-C193EB83915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D1AC03-10C4-9453-58EB-4903E7565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EAC89A1D-3DAE-0871-F0C7-3222B5130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9" name="Rectangle 8">
            <a:extLst>
              <a:ext uri="{FF2B5EF4-FFF2-40B4-BE49-F238E27FC236}">
                <a16:creationId xmlns:a16="http://schemas.microsoft.com/office/drawing/2014/main" id="{6D314007-3BF7-3697-5B94-1EBC6BB8BA19}"/>
              </a:ext>
            </a:extLst>
          </p:cNvPr>
          <p:cNvSpPr/>
          <p:nvPr/>
        </p:nvSpPr>
        <p:spPr>
          <a:xfrm>
            <a:off x="109182" y="43438"/>
            <a:ext cx="6639636" cy="3783574"/>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Elizabeth’s teacher brought in a ______   ______ to teach how the human eye worked. </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Elizabeth worked as a _____________ in North Carolina and South Carolina to save her money. </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being denied to several medical schools, she was accepted at a small school in ______________, New York, where she graduated top of her class. </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Elizabeth’s sister, ___________ , came to work at her dispensary in New York after graduating medical school in Ohio.</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opening and running a successful hospital, the sisters opened their own medical school for ________________.</a:t>
            </a:r>
          </a:p>
        </p:txBody>
      </p:sp>
      <p:sp>
        <p:nvSpPr>
          <p:cNvPr id="3" name="Rectangle 2">
            <a:extLst>
              <a:ext uri="{FF2B5EF4-FFF2-40B4-BE49-F238E27FC236}">
                <a16:creationId xmlns:a16="http://schemas.microsoft.com/office/drawing/2014/main" id="{AB5BB518-16BC-65FB-9003-A96281591077}"/>
              </a:ext>
            </a:extLst>
          </p:cNvPr>
          <p:cNvSpPr/>
          <p:nvPr/>
        </p:nvSpPr>
        <p:spPr>
          <a:xfrm>
            <a:off x="109182" y="4772578"/>
            <a:ext cx="6639636" cy="3783574"/>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Elizabeth’s teacher brought in a ______   ______ to teach how the human eye worked. </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Elizabeth worked as a _____________ in North Carolina and South Carolina to save her money. </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being denied to several medical schools, she was accepted at a small school in ______________, New York, where she graduated top of her class. </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Elizabeth’s sister, ___________ , came to work at her dispensary in New York after graduating medical school in Ohio.</a:t>
            </a:r>
          </a:p>
          <a:p>
            <a:pPr marL="228600" indent="-228600">
              <a:lnSpc>
                <a:spcPct val="150000"/>
              </a:lnSpc>
              <a:buClr>
                <a:schemeClr val="tx1"/>
              </a:buClr>
              <a:buFont typeface="+mj-lt"/>
              <a:buAutoNum type="arabicPeriod"/>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opening and running a successful hospital, the sisters even opened their own medical school for ________________.</a:t>
            </a:r>
          </a:p>
        </p:txBody>
      </p:sp>
    </p:spTree>
    <p:extLst>
      <p:ext uri="{BB962C8B-B14F-4D97-AF65-F5344CB8AC3E}">
        <p14:creationId xmlns:p14="http://schemas.microsoft.com/office/powerpoint/2010/main" val="423100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3" name="Rectangle 2">
            <a:extLst>
              <a:ext uri="{FF2B5EF4-FFF2-40B4-BE49-F238E27FC236}">
                <a16:creationId xmlns:a16="http://schemas.microsoft.com/office/drawing/2014/main" id="{94A1EA9B-E7D5-2787-4334-64915AA1ECA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69A5DD-6928-4431-2F8A-E8DEE51AF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719D8376-CE06-37E8-DF8B-34853819A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E4D05290-6260-040B-ED15-57831699941D}"/>
              </a:ext>
            </a:extLst>
          </p:cNvPr>
          <p:cNvSpPr/>
          <p:nvPr/>
        </p:nvSpPr>
        <p:spPr>
          <a:xfrm>
            <a:off x="109182" y="858096"/>
            <a:ext cx="6639636" cy="21125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000000"/>
                </a:solidFill>
                <a:effectLst/>
                <a:latin typeface="Open Sans" panose="020B0606030504020204" pitchFamily="34" charset="0"/>
              </a:rPr>
              <a:t>Ada Lovelace liked math. She was good it. She was from England.</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may have been a computer programmer. She may have been the first,</a:t>
            </a:r>
          </a:p>
          <a:p>
            <a:pPr algn="l"/>
            <a:endParaRPr lang="en-US" sz="1400" dirty="0">
              <a:solidFill>
                <a:srgbClr val="000000"/>
              </a:solidFill>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had many ideas. They were about computers.</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Lovelace was born in 1815. Her father wrote poems. He was famous.</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never knew him, though. He left after she was born.</a:t>
            </a:r>
          </a:p>
        </p:txBody>
      </p:sp>
      <p:sp>
        <p:nvSpPr>
          <p:cNvPr id="8" name="Rectangle 7">
            <a:extLst>
              <a:ext uri="{FF2B5EF4-FFF2-40B4-BE49-F238E27FC236}">
                <a16:creationId xmlns:a16="http://schemas.microsoft.com/office/drawing/2014/main" id="{7AF84E63-553A-1EB5-1A28-2AFE915274CE}"/>
              </a:ext>
            </a:extLst>
          </p:cNvPr>
          <p:cNvSpPr/>
          <p:nvPr/>
        </p:nvSpPr>
        <p:spPr>
          <a:xfrm>
            <a:off x="109182" y="3095459"/>
            <a:ext cx="6639636" cy="75678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pigpen cipher tool to crack the code and fill-in-the-blank. Record the decoded words on your answer sheet under Task 3.</a:t>
            </a:r>
          </a:p>
        </p:txBody>
      </p:sp>
      <p:sp>
        <p:nvSpPr>
          <p:cNvPr id="11" name="Rectangle 10">
            <a:extLst>
              <a:ext uri="{FF2B5EF4-FFF2-40B4-BE49-F238E27FC236}">
                <a16:creationId xmlns:a16="http://schemas.microsoft.com/office/drawing/2014/main" id="{DA5389D8-AEC2-48C8-7FBC-6E985746E829}"/>
              </a:ext>
            </a:extLst>
          </p:cNvPr>
          <p:cNvSpPr/>
          <p:nvPr/>
        </p:nvSpPr>
        <p:spPr>
          <a:xfrm>
            <a:off x="0" y="4704876"/>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2" name="Rectangle 11">
            <a:extLst>
              <a:ext uri="{FF2B5EF4-FFF2-40B4-BE49-F238E27FC236}">
                <a16:creationId xmlns:a16="http://schemas.microsoft.com/office/drawing/2014/main" id="{40ADE5C0-D3E1-407D-4650-95F802811F15}"/>
              </a:ext>
            </a:extLst>
          </p:cNvPr>
          <p:cNvSpPr/>
          <p:nvPr/>
        </p:nvSpPr>
        <p:spPr>
          <a:xfrm>
            <a:off x="1596788" y="4704876"/>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22" name="TextBox 21">
            <a:extLst>
              <a:ext uri="{FF2B5EF4-FFF2-40B4-BE49-F238E27FC236}">
                <a16:creationId xmlns:a16="http://schemas.microsoft.com/office/drawing/2014/main" id="{54F7CEF1-19D6-B1DB-BF9F-AB78C096017B}"/>
              </a:ext>
            </a:extLst>
          </p:cNvPr>
          <p:cNvSpPr txBox="1"/>
          <p:nvPr/>
        </p:nvSpPr>
        <p:spPr>
          <a:xfrm>
            <a:off x="0" y="4076966"/>
            <a:ext cx="6858000" cy="369332"/>
          </a:xfrm>
          <a:prstGeom prst="rect">
            <a:avLst/>
          </a:prstGeom>
          <a:noFill/>
        </p:spPr>
        <p:txBody>
          <a:bodyPr wrap="square" rtlCol="0">
            <a:spAutoFit/>
          </a:bodyPr>
          <a:lstStyle/>
          <a:p>
            <a:r>
              <a:rPr lang="en-US" dirty="0"/>
              <a:t>- - - - - - - - - - - - - - - - - - - - - - - - - - - - - - - - - - - - - - - - - - - - - - - - - - - - - - - </a:t>
            </a:r>
          </a:p>
        </p:txBody>
      </p:sp>
      <p:sp>
        <p:nvSpPr>
          <p:cNvPr id="23" name="Rectangle 22">
            <a:extLst>
              <a:ext uri="{FF2B5EF4-FFF2-40B4-BE49-F238E27FC236}">
                <a16:creationId xmlns:a16="http://schemas.microsoft.com/office/drawing/2014/main" id="{790CBBEC-9188-D342-8996-19DB2BB93267}"/>
              </a:ext>
            </a:extLst>
          </p:cNvPr>
          <p:cNvSpPr/>
          <p:nvPr/>
        </p:nvSpPr>
        <p:spPr>
          <a:xfrm>
            <a:off x="0" y="3971943"/>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3D87BF1-82D5-48D6-AEC9-E2A9E2AD7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4207802"/>
            <a:ext cx="1671241" cy="157320"/>
          </a:xfrm>
          <a:prstGeom prst="rect">
            <a:avLst/>
          </a:prstGeom>
        </p:spPr>
      </p:pic>
      <p:pic>
        <p:nvPicPr>
          <p:cNvPr id="25" name="Picture 24" descr="Logo&#10;&#10;Description automatically generated">
            <a:extLst>
              <a:ext uri="{FF2B5EF4-FFF2-40B4-BE49-F238E27FC236}">
                <a16:creationId xmlns:a16="http://schemas.microsoft.com/office/drawing/2014/main" id="{944896E3-5BA1-0F35-EEB7-A33C93476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4141857"/>
            <a:ext cx="992459" cy="289209"/>
          </a:xfrm>
          <a:prstGeom prst="rect">
            <a:avLst/>
          </a:prstGeom>
        </p:spPr>
      </p:pic>
      <p:sp>
        <p:nvSpPr>
          <p:cNvPr id="19" name="TextBox 18">
            <a:extLst>
              <a:ext uri="{FF2B5EF4-FFF2-40B4-BE49-F238E27FC236}">
                <a16:creationId xmlns:a16="http://schemas.microsoft.com/office/drawing/2014/main" id="{E768C31D-52DB-A810-3DCD-BC475FC86A5D}"/>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14" name="Rectangle 13">
            <a:extLst>
              <a:ext uri="{FF2B5EF4-FFF2-40B4-BE49-F238E27FC236}">
                <a16:creationId xmlns:a16="http://schemas.microsoft.com/office/drawing/2014/main" id="{133A7AAD-6751-65DC-3548-F85FC79C903D}"/>
              </a:ext>
            </a:extLst>
          </p:cNvPr>
          <p:cNvSpPr/>
          <p:nvPr/>
        </p:nvSpPr>
        <p:spPr>
          <a:xfrm>
            <a:off x="109182" y="5556277"/>
            <a:ext cx="6639636" cy="21125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000000"/>
                </a:solidFill>
                <a:effectLst/>
                <a:latin typeface="Open Sans" panose="020B0606030504020204" pitchFamily="34" charset="0"/>
              </a:rPr>
              <a:t>Ada Lovelace liked math. She was good it. She was from England.</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may have been a computer programmer. She may have been the first,</a:t>
            </a:r>
          </a:p>
          <a:p>
            <a:pPr algn="l"/>
            <a:endParaRPr lang="en-US" sz="1400" dirty="0">
              <a:solidFill>
                <a:srgbClr val="000000"/>
              </a:solidFill>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had many ideas. They were about computers.</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Lovelace was born in 1815. Her father wrote poems. He was famous.</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She never knew him, though. He left after she was born.</a:t>
            </a:r>
          </a:p>
        </p:txBody>
      </p:sp>
      <p:sp>
        <p:nvSpPr>
          <p:cNvPr id="15" name="Rectangle 14">
            <a:extLst>
              <a:ext uri="{FF2B5EF4-FFF2-40B4-BE49-F238E27FC236}">
                <a16:creationId xmlns:a16="http://schemas.microsoft.com/office/drawing/2014/main" id="{CFCD61C3-4F0F-EBB6-63F8-8BB1FD24A217}"/>
              </a:ext>
            </a:extLst>
          </p:cNvPr>
          <p:cNvSpPr/>
          <p:nvPr/>
        </p:nvSpPr>
        <p:spPr>
          <a:xfrm>
            <a:off x="109182" y="7793640"/>
            <a:ext cx="6639636" cy="75678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pigpen cipher tool to crack the code and fill-in-the-blank. Record the decoded words on your answer sheet under Task 3.</a:t>
            </a:r>
          </a:p>
        </p:txBody>
      </p:sp>
      <p:sp>
        <p:nvSpPr>
          <p:cNvPr id="9" name="TextBox 8">
            <a:extLst>
              <a:ext uri="{FF2B5EF4-FFF2-40B4-BE49-F238E27FC236}">
                <a16:creationId xmlns:a16="http://schemas.microsoft.com/office/drawing/2014/main" id="{8C1575AF-27BF-D47D-FB79-913AD56EBF95}"/>
              </a:ext>
            </a:extLst>
          </p:cNvPr>
          <p:cNvSpPr txBox="1"/>
          <p:nvPr/>
        </p:nvSpPr>
        <p:spPr>
          <a:xfrm>
            <a:off x="1692149" y="46552"/>
            <a:ext cx="5070489" cy="769441"/>
          </a:xfrm>
          <a:prstGeom prst="rect">
            <a:avLst/>
          </a:prstGeom>
          <a:noFill/>
        </p:spPr>
        <p:txBody>
          <a:bodyPr wrap="square" rtlCol="0">
            <a:spAutoFit/>
          </a:bodyPr>
          <a:lstStyle/>
          <a:p>
            <a:pPr algn="r"/>
            <a:r>
              <a:rPr lang="en-US" sz="4400" b="1" dirty="0">
                <a:latin typeface="Open Sans" panose="020B0606030504020204" pitchFamily="34" charset="0"/>
                <a:ea typeface="Open Sans" panose="020B0606030504020204" pitchFamily="34" charset="0"/>
                <a:cs typeface="Open Sans" panose="020B0606030504020204" pitchFamily="34" charset="0"/>
              </a:rPr>
              <a:t>ADA LOVELACE</a:t>
            </a:r>
          </a:p>
        </p:txBody>
      </p:sp>
      <p:sp>
        <p:nvSpPr>
          <p:cNvPr id="17" name="TextBox 16">
            <a:extLst>
              <a:ext uri="{FF2B5EF4-FFF2-40B4-BE49-F238E27FC236}">
                <a16:creationId xmlns:a16="http://schemas.microsoft.com/office/drawing/2014/main" id="{82FCA732-E830-63F7-3417-CA7C06E92DD7}"/>
              </a:ext>
            </a:extLst>
          </p:cNvPr>
          <p:cNvSpPr txBox="1"/>
          <p:nvPr/>
        </p:nvSpPr>
        <p:spPr>
          <a:xfrm>
            <a:off x="1692149" y="4733654"/>
            <a:ext cx="5070489" cy="769441"/>
          </a:xfrm>
          <a:prstGeom prst="rect">
            <a:avLst/>
          </a:prstGeom>
          <a:noFill/>
        </p:spPr>
        <p:txBody>
          <a:bodyPr wrap="square" rtlCol="0">
            <a:spAutoFit/>
          </a:bodyPr>
          <a:lstStyle/>
          <a:p>
            <a:pPr algn="r"/>
            <a:r>
              <a:rPr lang="en-US" sz="4400" b="1" dirty="0">
                <a:latin typeface="Open Sans" panose="020B0606030504020204" pitchFamily="34" charset="0"/>
                <a:ea typeface="Open Sans" panose="020B0606030504020204" pitchFamily="34" charset="0"/>
                <a:cs typeface="Open Sans" panose="020B0606030504020204" pitchFamily="34" charset="0"/>
              </a:rPr>
              <a:t>ADA LOVELACE</a:t>
            </a:r>
          </a:p>
        </p:txBody>
      </p:sp>
    </p:spTree>
    <p:extLst>
      <p:ext uri="{BB962C8B-B14F-4D97-AF65-F5344CB8AC3E}">
        <p14:creationId xmlns:p14="http://schemas.microsoft.com/office/powerpoint/2010/main" val="401808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76752B-4E9A-F04C-1364-512F97B7AB2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53F78-7B97-830F-6B3F-8CB6F1F94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3D72FEC-FE14-812B-21DD-CD9E0D38A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4" name="Rectangle 13">
            <a:extLst>
              <a:ext uri="{FF2B5EF4-FFF2-40B4-BE49-F238E27FC236}">
                <a16:creationId xmlns:a16="http://schemas.microsoft.com/office/drawing/2014/main" id="{A588F084-F01D-14A7-A191-961849E047F2}"/>
              </a:ext>
            </a:extLst>
          </p:cNvPr>
          <p:cNvSpPr/>
          <p:nvPr/>
        </p:nvSpPr>
        <p:spPr>
          <a:xfrm>
            <a:off x="109182" y="427614"/>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rPr>
              <a:t>1. Lovelace is thought of as the first ___________________ programmer.</a:t>
            </a:r>
            <a:endParaRPr lang="en-US" sz="1200" dirty="0"/>
          </a:p>
        </p:txBody>
      </p:sp>
      <p:sp>
        <p:nvSpPr>
          <p:cNvPr id="15" name="Rectangle 14">
            <a:extLst>
              <a:ext uri="{FF2B5EF4-FFF2-40B4-BE49-F238E27FC236}">
                <a16:creationId xmlns:a16="http://schemas.microsoft.com/office/drawing/2014/main" id="{DB3AE315-E796-87FC-FB46-D829AE0652FB}"/>
              </a:ext>
            </a:extLst>
          </p:cNvPr>
          <p:cNvSpPr/>
          <p:nvPr/>
        </p:nvSpPr>
        <p:spPr>
          <a:xfrm>
            <a:off x="109182" y="1866567"/>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rPr>
              <a:t>2. Lovelace began studying math and _____________ at the age of four.</a:t>
            </a: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3650C07-9238-46FB-7007-15DD7075425D}"/>
              </a:ext>
            </a:extLst>
          </p:cNvPr>
          <p:cNvSpPr/>
          <p:nvPr/>
        </p:nvSpPr>
        <p:spPr>
          <a:xfrm>
            <a:off x="135128" y="3250897"/>
            <a:ext cx="6639636" cy="663013"/>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200" b="0" i="0" dirty="0">
                <a:solidFill>
                  <a:srgbClr val="000000"/>
                </a:solidFill>
                <a:effectLst/>
                <a:latin typeface="Open Sans" panose="020B0606030504020204" pitchFamily="34" charset="0"/>
              </a:rPr>
              <a:t>3. Lovelace translated an article discussing Charles Babbage’s invention. She added her own notes, which described a way for the _______________ to follow a set of instructions that would repeat in a loop. Many consider this the first computer program.</a:t>
            </a:r>
          </a:p>
        </p:txBody>
      </p:sp>
      <p:sp>
        <p:nvSpPr>
          <p:cNvPr id="18" name="Rectangle 17">
            <a:extLst>
              <a:ext uri="{FF2B5EF4-FFF2-40B4-BE49-F238E27FC236}">
                <a16:creationId xmlns:a16="http://schemas.microsoft.com/office/drawing/2014/main" id="{C5E9E74E-01A6-9FE6-D0F1-5C5953357F61}"/>
              </a:ext>
            </a:extLst>
          </p:cNvPr>
          <p:cNvSpPr/>
          <p:nvPr/>
        </p:nvSpPr>
        <p:spPr>
          <a:xfrm>
            <a:off x="104929" y="4990688"/>
            <a:ext cx="6639636" cy="739269"/>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200" b="0" i="0" dirty="0">
                <a:solidFill>
                  <a:srgbClr val="000000"/>
                </a:solidFill>
                <a:effectLst/>
                <a:latin typeface="Open Sans" panose="020B0606030504020204" pitchFamily="34" charset="0"/>
              </a:rPr>
              <a:t>4. Few people realized how important Lovelace’s ideas were when she was alive. Her ideas were discovered about 100 years after her death. Lovelace has been honored for her work in modern times. A whole computer _______________ was named “Ada” in her honor in 1980.</a:t>
            </a:r>
          </a:p>
        </p:txBody>
      </p:sp>
      <p:sp>
        <p:nvSpPr>
          <p:cNvPr id="19" name="Rectangle 18">
            <a:extLst>
              <a:ext uri="{FF2B5EF4-FFF2-40B4-BE49-F238E27FC236}">
                <a16:creationId xmlns:a16="http://schemas.microsoft.com/office/drawing/2014/main" id="{9A682FE9-2045-96AA-FB1D-53D3014EC662}"/>
              </a:ext>
            </a:extLst>
          </p:cNvPr>
          <p:cNvSpPr/>
          <p:nvPr/>
        </p:nvSpPr>
        <p:spPr>
          <a:xfrm>
            <a:off x="104929" y="6808442"/>
            <a:ext cx="6639636" cy="480251"/>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200" b="0" i="0" dirty="0">
                <a:solidFill>
                  <a:srgbClr val="000000"/>
                </a:solidFill>
                <a:effectLst/>
                <a:latin typeface="Open Sans" panose="020B0606030504020204" pitchFamily="34" charset="0"/>
              </a:rPr>
              <a:t>5. Lovelace married William King in 1835. In 1838 King became the Earl of Lovelace. Lovelace became known as the __________________of Lovelace. </a:t>
            </a:r>
          </a:p>
        </p:txBody>
      </p:sp>
      <p:grpSp>
        <p:nvGrpSpPr>
          <p:cNvPr id="31" name="Group 30">
            <a:extLst>
              <a:ext uri="{FF2B5EF4-FFF2-40B4-BE49-F238E27FC236}">
                <a16:creationId xmlns:a16="http://schemas.microsoft.com/office/drawing/2014/main" id="{21E70314-0CBB-ACBB-D110-67FA31D94D2F}"/>
              </a:ext>
            </a:extLst>
          </p:cNvPr>
          <p:cNvGrpSpPr/>
          <p:nvPr/>
        </p:nvGrpSpPr>
        <p:grpSpPr>
          <a:xfrm>
            <a:off x="1224835" y="1067276"/>
            <a:ext cx="4405316" cy="569233"/>
            <a:chOff x="545666" y="1056576"/>
            <a:chExt cx="4405316" cy="569233"/>
          </a:xfrm>
        </p:grpSpPr>
        <p:pic>
          <p:nvPicPr>
            <p:cNvPr id="23" name="Picture 22">
              <a:extLst>
                <a:ext uri="{FF2B5EF4-FFF2-40B4-BE49-F238E27FC236}">
                  <a16:creationId xmlns:a16="http://schemas.microsoft.com/office/drawing/2014/main" id="{CDD39CF8-3742-9D4E-CCFA-73DF75D2F95D}"/>
                </a:ext>
              </a:extLst>
            </p:cNvPr>
            <p:cNvPicPr>
              <a:picLocks noChangeAspect="1"/>
            </p:cNvPicPr>
            <p:nvPr/>
          </p:nvPicPr>
          <p:blipFill>
            <a:blip r:embed="rId5"/>
            <a:stretch>
              <a:fillRect/>
            </a:stretch>
          </p:blipFill>
          <p:spPr>
            <a:xfrm>
              <a:off x="545666" y="1104208"/>
              <a:ext cx="552527" cy="495369"/>
            </a:xfrm>
            <a:prstGeom prst="rect">
              <a:avLst/>
            </a:prstGeom>
          </p:spPr>
        </p:pic>
        <p:pic>
          <p:nvPicPr>
            <p:cNvPr id="24" name="Picture 23">
              <a:extLst>
                <a:ext uri="{FF2B5EF4-FFF2-40B4-BE49-F238E27FC236}">
                  <a16:creationId xmlns:a16="http://schemas.microsoft.com/office/drawing/2014/main" id="{7F6AEF60-C01A-D9A4-4968-547062C7ED41}"/>
                </a:ext>
              </a:extLst>
            </p:cNvPr>
            <p:cNvPicPr>
              <a:picLocks noChangeAspect="1"/>
            </p:cNvPicPr>
            <p:nvPr/>
          </p:nvPicPr>
          <p:blipFill>
            <a:blip r:embed="rId6"/>
            <a:stretch>
              <a:fillRect/>
            </a:stretch>
          </p:blipFill>
          <p:spPr>
            <a:xfrm>
              <a:off x="1060087" y="1102306"/>
              <a:ext cx="476316" cy="514422"/>
            </a:xfrm>
            <a:prstGeom prst="rect">
              <a:avLst/>
            </a:prstGeom>
          </p:spPr>
        </p:pic>
        <p:pic>
          <p:nvPicPr>
            <p:cNvPr id="25" name="Picture 24">
              <a:extLst>
                <a:ext uri="{FF2B5EF4-FFF2-40B4-BE49-F238E27FC236}">
                  <a16:creationId xmlns:a16="http://schemas.microsoft.com/office/drawing/2014/main" id="{C6CF0BA3-5248-7232-9D82-C5AB47B59CC1}"/>
                </a:ext>
              </a:extLst>
            </p:cNvPr>
            <p:cNvPicPr>
              <a:picLocks noChangeAspect="1"/>
            </p:cNvPicPr>
            <p:nvPr/>
          </p:nvPicPr>
          <p:blipFill>
            <a:blip r:embed="rId7"/>
            <a:stretch>
              <a:fillRect/>
            </a:stretch>
          </p:blipFill>
          <p:spPr>
            <a:xfrm>
              <a:off x="1552243" y="1092335"/>
              <a:ext cx="504895" cy="533474"/>
            </a:xfrm>
            <a:prstGeom prst="rect">
              <a:avLst/>
            </a:prstGeom>
          </p:spPr>
        </p:pic>
        <p:pic>
          <p:nvPicPr>
            <p:cNvPr id="26" name="Picture 25">
              <a:extLst>
                <a:ext uri="{FF2B5EF4-FFF2-40B4-BE49-F238E27FC236}">
                  <a16:creationId xmlns:a16="http://schemas.microsoft.com/office/drawing/2014/main" id="{00CB36EC-F8FD-8CE5-B61B-AB881E25A349}"/>
                </a:ext>
              </a:extLst>
            </p:cNvPr>
            <p:cNvPicPr>
              <a:picLocks noChangeAspect="1"/>
            </p:cNvPicPr>
            <p:nvPr/>
          </p:nvPicPr>
          <p:blipFill>
            <a:blip r:embed="rId8"/>
            <a:stretch>
              <a:fillRect/>
            </a:stretch>
          </p:blipFill>
          <p:spPr>
            <a:xfrm>
              <a:off x="2028559" y="1102214"/>
              <a:ext cx="552527" cy="504895"/>
            </a:xfrm>
            <a:prstGeom prst="rect">
              <a:avLst/>
            </a:prstGeom>
          </p:spPr>
        </p:pic>
        <p:pic>
          <p:nvPicPr>
            <p:cNvPr id="27" name="Picture 26">
              <a:extLst>
                <a:ext uri="{FF2B5EF4-FFF2-40B4-BE49-F238E27FC236}">
                  <a16:creationId xmlns:a16="http://schemas.microsoft.com/office/drawing/2014/main" id="{E33322A2-23DF-D5D9-C8A9-6E4C2AFF5198}"/>
                </a:ext>
              </a:extLst>
            </p:cNvPr>
            <p:cNvPicPr>
              <a:picLocks noChangeAspect="1"/>
            </p:cNvPicPr>
            <p:nvPr/>
          </p:nvPicPr>
          <p:blipFill rotWithShape="1">
            <a:blip r:embed="rId9"/>
            <a:srcRect b="8260"/>
            <a:stretch/>
          </p:blipFill>
          <p:spPr>
            <a:xfrm>
              <a:off x="2448235" y="1083622"/>
              <a:ext cx="657317" cy="533106"/>
            </a:xfrm>
            <a:prstGeom prst="rect">
              <a:avLst/>
            </a:prstGeom>
          </p:spPr>
        </p:pic>
        <p:pic>
          <p:nvPicPr>
            <p:cNvPr id="28" name="Picture 27">
              <a:extLst>
                <a:ext uri="{FF2B5EF4-FFF2-40B4-BE49-F238E27FC236}">
                  <a16:creationId xmlns:a16="http://schemas.microsoft.com/office/drawing/2014/main" id="{E5246F17-CE93-16A2-E488-1CEF841A4819}"/>
                </a:ext>
              </a:extLst>
            </p:cNvPr>
            <p:cNvPicPr>
              <a:picLocks noChangeAspect="1"/>
            </p:cNvPicPr>
            <p:nvPr/>
          </p:nvPicPr>
          <p:blipFill>
            <a:blip r:embed="rId10"/>
            <a:stretch>
              <a:fillRect/>
            </a:stretch>
          </p:blipFill>
          <p:spPr>
            <a:xfrm>
              <a:off x="3209449" y="1056576"/>
              <a:ext cx="543001" cy="543001"/>
            </a:xfrm>
            <a:prstGeom prst="rect">
              <a:avLst/>
            </a:prstGeom>
          </p:spPr>
        </p:pic>
        <p:pic>
          <p:nvPicPr>
            <p:cNvPr id="29" name="Picture 28">
              <a:extLst>
                <a:ext uri="{FF2B5EF4-FFF2-40B4-BE49-F238E27FC236}">
                  <a16:creationId xmlns:a16="http://schemas.microsoft.com/office/drawing/2014/main" id="{472C90A6-63E1-4415-552A-FEC316178488}"/>
                </a:ext>
              </a:extLst>
            </p:cNvPr>
            <p:cNvPicPr>
              <a:picLocks noChangeAspect="1"/>
            </p:cNvPicPr>
            <p:nvPr/>
          </p:nvPicPr>
          <p:blipFill>
            <a:blip r:embed="rId11"/>
            <a:stretch>
              <a:fillRect/>
            </a:stretch>
          </p:blipFill>
          <p:spPr>
            <a:xfrm>
              <a:off x="3856347" y="1083254"/>
              <a:ext cx="495369" cy="533474"/>
            </a:xfrm>
            <a:prstGeom prst="rect">
              <a:avLst/>
            </a:prstGeom>
          </p:spPr>
        </p:pic>
        <p:pic>
          <p:nvPicPr>
            <p:cNvPr id="30" name="Picture 29">
              <a:extLst>
                <a:ext uri="{FF2B5EF4-FFF2-40B4-BE49-F238E27FC236}">
                  <a16:creationId xmlns:a16="http://schemas.microsoft.com/office/drawing/2014/main" id="{730F2C79-44D4-8412-E84E-35EC88BECD2A}"/>
                </a:ext>
              </a:extLst>
            </p:cNvPr>
            <p:cNvPicPr>
              <a:picLocks noChangeAspect="1"/>
            </p:cNvPicPr>
            <p:nvPr/>
          </p:nvPicPr>
          <p:blipFill>
            <a:blip r:embed="rId12"/>
            <a:stretch>
              <a:fillRect/>
            </a:stretch>
          </p:blipFill>
          <p:spPr>
            <a:xfrm>
              <a:off x="4455613" y="1085154"/>
              <a:ext cx="495369" cy="485843"/>
            </a:xfrm>
            <a:prstGeom prst="rect">
              <a:avLst/>
            </a:prstGeom>
          </p:spPr>
        </p:pic>
      </p:grpSp>
      <p:grpSp>
        <p:nvGrpSpPr>
          <p:cNvPr id="40" name="Group 39">
            <a:extLst>
              <a:ext uri="{FF2B5EF4-FFF2-40B4-BE49-F238E27FC236}">
                <a16:creationId xmlns:a16="http://schemas.microsoft.com/office/drawing/2014/main" id="{68435D4B-7F03-6247-881E-6CCA935FE85C}"/>
              </a:ext>
            </a:extLst>
          </p:cNvPr>
          <p:cNvGrpSpPr/>
          <p:nvPr/>
        </p:nvGrpSpPr>
        <p:grpSpPr>
          <a:xfrm>
            <a:off x="1571653" y="2446851"/>
            <a:ext cx="3711680" cy="551510"/>
            <a:chOff x="1224834" y="2444308"/>
            <a:chExt cx="3711680" cy="551510"/>
          </a:xfrm>
        </p:grpSpPr>
        <p:grpSp>
          <p:nvGrpSpPr>
            <p:cNvPr id="39" name="Group 38">
              <a:extLst>
                <a:ext uri="{FF2B5EF4-FFF2-40B4-BE49-F238E27FC236}">
                  <a16:creationId xmlns:a16="http://schemas.microsoft.com/office/drawing/2014/main" id="{F154231A-8DAB-3032-02FB-FD04C792B42C}"/>
                </a:ext>
              </a:extLst>
            </p:cNvPr>
            <p:cNvGrpSpPr/>
            <p:nvPr/>
          </p:nvGrpSpPr>
          <p:grpSpPr>
            <a:xfrm>
              <a:off x="1224834" y="2449071"/>
              <a:ext cx="3216311" cy="546747"/>
              <a:chOff x="1224834" y="2449071"/>
              <a:chExt cx="3216311" cy="546747"/>
            </a:xfrm>
          </p:grpSpPr>
          <p:pic>
            <p:nvPicPr>
              <p:cNvPr id="32" name="Picture 31">
                <a:extLst>
                  <a:ext uri="{FF2B5EF4-FFF2-40B4-BE49-F238E27FC236}">
                    <a16:creationId xmlns:a16="http://schemas.microsoft.com/office/drawing/2014/main" id="{3AD88294-374A-4435-0EA8-FCB6E47BB845}"/>
                  </a:ext>
                </a:extLst>
              </p:cNvPr>
              <p:cNvPicPr>
                <a:picLocks noChangeAspect="1"/>
              </p:cNvPicPr>
              <p:nvPr/>
            </p:nvPicPr>
            <p:blipFill>
              <a:blip r:embed="rId13"/>
              <a:stretch>
                <a:fillRect/>
              </a:stretch>
            </p:blipFill>
            <p:spPr>
              <a:xfrm>
                <a:off x="1224834" y="2506229"/>
                <a:ext cx="514422" cy="466790"/>
              </a:xfrm>
              <a:prstGeom prst="rect">
                <a:avLst/>
              </a:prstGeom>
            </p:spPr>
          </p:pic>
          <p:pic>
            <p:nvPicPr>
              <p:cNvPr id="33" name="Picture 32">
                <a:extLst>
                  <a:ext uri="{FF2B5EF4-FFF2-40B4-BE49-F238E27FC236}">
                    <a16:creationId xmlns:a16="http://schemas.microsoft.com/office/drawing/2014/main" id="{528D0AC7-ADA4-1925-CEDB-142E8B339911}"/>
                  </a:ext>
                </a:extLst>
              </p:cNvPr>
              <p:cNvPicPr>
                <a:picLocks noChangeAspect="1"/>
              </p:cNvPicPr>
              <p:nvPr/>
            </p:nvPicPr>
            <p:blipFill>
              <a:blip r:embed="rId5"/>
              <a:stretch>
                <a:fillRect/>
              </a:stretch>
            </p:blipFill>
            <p:spPr>
              <a:xfrm>
                <a:off x="1739256" y="2500449"/>
                <a:ext cx="552527" cy="495369"/>
              </a:xfrm>
              <a:prstGeom prst="rect">
                <a:avLst/>
              </a:prstGeom>
            </p:spPr>
          </p:pic>
          <p:pic>
            <p:nvPicPr>
              <p:cNvPr id="34" name="Picture 33">
                <a:extLst>
                  <a:ext uri="{FF2B5EF4-FFF2-40B4-BE49-F238E27FC236}">
                    <a16:creationId xmlns:a16="http://schemas.microsoft.com/office/drawing/2014/main" id="{01B5FD01-2A0A-F18A-6839-8B75B6CC4905}"/>
                  </a:ext>
                </a:extLst>
              </p:cNvPr>
              <p:cNvPicPr>
                <a:picLocks noChangeAspect="1"/>
              </p:cNvPicPr>
              <p:nvPr/>
            </p:nvPicPr>
            <p:blipFill>
              <a:blip r:embed="rId14"/>
              <a:stretch>
                <a:fillRect/>
              </a:stretch>
            </p:blipFill>
            <p:spPr>
              <a:xfrm>
                <a:off x="2291783" y="2458597"/>
                <a:ext cx="495369" cy="514422"/>
              </a:xfrm>
              <a:prstGeom prst="rect">
                <a:avLst/>
              </a:prstGeom>
            </p:spPr>
          </p:pic>
          <p:pic>
            <p:nvPicPr>
              <p:cNvPr id="35" name="Picture 34">
                <a:extLst>
                  <a:ext uri="{FF2B5EF4-FFF2-40B4-BE49-F238E27FC236}">
                    <a16:creationId xmlns:a16="http://schemas.microsoft.com/office/drawing/2014/main" id="{1B37FD02-D9E5-A6DA-C12B-9C419CCDBA83}"/>
                  </a:ext>
                </a:extLst>
              </p:cNvPr>
              <p:cNvPicPr>
                <a:picLocks noChangeAspect="1"/>
              </p:cNvPicPr>
              <p:nvPr/>
            </p:nvPicPr>
            <p:blipFill>
              <a:blip r:embed="rId11"/>
              <a:stretch>
                <a:fillRect/>
              </a:stretch>
            </p:blipFill>
            <p:spPr>
              <a:xfrm>
                <a:off x="2806205" y="2455869"/>
                <a:ext cx="495369" cy="533474"/>
              </a:xfrm>
              <a:prstGeom prst="rect">
                <a:avLst/>
              </a:prstGeom>
            </p:spPr>
          </p:pic>
          <p:pic>
            <p:nvPicPr>
              <p:cNvPr id="36" name="Picture 35">
                <a:extLst>
                  <a:ext uri="{FF2B5EF4-FFF2-40B4-BE49-F238E27FC236}">
                    <a16:creationId xmlns:a16="http://schemas.microsoft.com/office/drawing/2014/main" id="{11DB3E01-E563-71FC-E666-28C5C5B7691C}"/>
                  </a:ext>
                </a:extLst>
              </p:cNvPr>
              <p:cNvPicPr>
                <a:picLocks noChangeAspect="1"/>
              </p:cNvPicPr>
              <p:nvPr/>
            </p:nvPicPr>
            <p:blipFill>
              <a:blip r:embed="rId15"/>
              <a:stretch>
                <a:fillRect/>
              </a:stretch>
            </p:blipFill>
            <p:spPr>
              <a:xfrm>
                <a:off x="3339679" y="2449071"/>
                <a:ext cx="485843" cy="523948"/>
              </a:xfrm>
              <a:prstGeom prst="rect">
                <a:avLst/>
              </a:prstGeom>
            </p:spPr>
          </p:pic>
          <p:pic>
            <p:nvPicPr>
              <p:cNvPr id="37" name="Picture 36">
                <a:extLst>
                  <a:ext uri="{FF2B5EF4-FFF2-40B4-BE49-F238E27FC236}">
                    <a16:creationId xmlns:a16="http://schemas.microsoft.com/office/drawing/2014/main" id="{F94D119D-1F68-E77C-942B-10C3349C250C}"/>
                  </a:ext>
                </a:extLst>
              </p:cNvPr>
              <p:cNvPicPr>
                <a:picLocks noChangeAspect="1"/>
              </p:cNvPicPr>
              <p:nvPr/>
            </p:nvPicPr>
            <p:blipFill>
              <a:blip r:embed="rId5"/>
              <a:stretch>
                <a:fillRect/>
              </a:stretch>
            </p:blipFill>
            <p:spPr>
              <a:xfrm>
                <a:off x="3888618" y="2477650"/>
                <a:ext cx="552527" cy="495369"/>
              </a:xfrm>
              <a:prstGeom prst="rect">
                <a:avLst/>
              </a:prstGeom>
            </p:spPr>
          </p:pic>
        </p:grpSp>
        <p:pic>
          <p:nvPicPr>
            <p:cNvPr id="38" name="Picture 37">
              <a:extLst>
                <a:ext uri="{FF2B5EF4-FFF2-40B4-BE49-F238E27FC236}">
                  <a16:creationId xmlns:a16="http://schemas.microsoft.com/office/drawing/2014/main" id="{59788769-CF10-61E0-EBFF-39AA1B8EF2A9}"/>
                </a:ext>
              </a:extLst>
            </p:cNvPr>
            <p:cNvPicPr>
              <a:picLocks noChangeAspect="1"/>
            </p:cNvPicPr>
            <p:nvPr/>
          </p:nvPicPr>
          <p:blipFill>
            <a:blip r:embed="rId11"/>
            <a:stretch>
              <a:fillRect/>
            </a:stretch>
          </p:blipFill>
          <p:spPr>
            <a:xfrm>
              <a:off x="4441145" y="2444308"/>
              <a:ext cx="495369" cy="533474"/>
            </a:xfrm>
            <a:prstGeom prst="rect">
              <a:avLst/>
            </a:prstGeom>
          </p:spPr>
        </p:pic>
      </p:grpSp>
      <p:grpSp>
        <p:nvGrpSpPr>
          <p:cNvPr id="49" name="Group 48">
            <a:extLst>
              <a:ext uri="{FF2B5EF4-FFF2-40B4-BE49-F238E27FC236}">
                <a16:creationId xmlns:a16="http://schemas.microsoft.com/office/drawing/2014/main" id="{9171AA32-8B99-0B3B-585F-48EDF6C05711}"/>
              </a:ext>
            </a:extLst>
          </p:cNvPr>
          <p:cNvGrpSpPr/>
          <p:nvPr/>
        </p:nvGrpSpPr>
        <p:grpSpPr>
          <a:xfrm>
            <a:off x="1279364" y="7548861"/>
            <a:ext cx="4188304" cy="567251"/>
            <a:chOff x="384884" y="7713981"/>
            <a:chExt cx="4188304" cy="567251"/>
          </a:xfrm>
        </p:grpSpPr>
        <p:pic>
          <p:nvPicPr>
            <p:cNvPr id="41" name="Picture 40">
              <a:extLst>
                <a:ext uri="{FF2B5EF4-FFF2-40B4-BE49-F238E27FC236}">
                  <a16:creationId xmlns:a16="http://schemas.microsoft.com/office/drawing/2014/main" id="{07CB9EA6-1DE1-8069-0128-FEA692C53E24}"/>
                </a:ext>
              </a:extLst>
            </p:cNvPr>
            <p:cNvPicPr>
              <a:picLocks noChangeAspect="1"/>
            </p:cNvPicPr>
            <p:nvPr/>
          </p:nvPicPr>
          <p:blipFill>
            <a:blip r:embed="rId5"/>
            <a:stretch>
              <a:fillRect/>
            </a:stretch>
          </p:blipFill>
          <p:spPr>
            <a:xfrm>
              <a:off x="384884" y="7776337"/>
              <a:ext cx="552527" cy="495369"/>
            </a:xfrm>
            <a:prstGeom prst="rect">
              <a:avLst/>
            </a:prstGeom>
          </p:spPr>
        </p:pic>
        <p:pic>
          <p:nvPicPr>
            <p:cNvPr id="42" name="Picture 41">
              <a:extLst>
                <a:ext uri="{FF2B5EF4-FFF2-40B4-BE49-F238E27FC236}">
                  <a16:creationId xmlns:a16="http://schemas.microsoft.com/office/drawing/2014/main" id="{7CAF677A-A704-F5A1-848F-21812614E395}"/>
                </a:ext>
              </a:extLst>
            </p:cNvPr>
            <p:cNvPicPr>
              <a:picLocks noChangeAspect="1"/>
            </p:cNvPicPr>
            <p:nvPr/>
          </p:nvPicPr>
          <p:blipFill>
            <a:blip r:embed="rId6"/>
            <a:stretch>
              <a:fillRect/>
            </a:stretch>
          </p:blipFill>
          <p:spPr>
            <a:xfrm>
              <a:off x="899399" y="7757284"/>
              <a:ext cx="476316" cy="514422"/>
            </a:xfrm>
            <a:prstGeom prst="rect">
              <a:avLst/>
            </a:prstGeom>
          </p:spPr>
        </p:pic>
        <p:pic>
          <p:nvPicPr>
            <p:cNvPr id="43" name="Picture 42">
              <a:extLst>
                <a:ext uri="{FF2B5EF4-FFF2-40B4-BE49-F238E27FC236}">
                  <a16:creationId xmlns:a16="http://schemas.microsoft.com/office/drawing/2014/main" id="{72012F79-FBA2-A6AF-4EB6-0F3B8CBB676D}"/>
                </a:ext>
              </a:extLst>
            </p:cNvPr>
            <p:cNvPicPr>
              <a:picLocks noChangeAspect="1"/>
            </p:cNvPicPr>
            <p:nvPr/>
          </p:nvPicPr>
          <p:blipFill rotWithShape="1">
            <a:blip r:embed="rId9"/>
            <a:srcRect t="1" b="8197"/>
            <a:stretch/>
          </p:blipFill>
          <p:spPr>
            <a:xfrm>
              <a:off x="1304895" y="7747758"/>
              <a:ext cx="657317" cy="533474"/>
            </a:xfrm>
            <a:prstGeom prst="rect">
              <a:avLst/>
            </a:prstGeom>
          </p:spPr>
        </p:pic>
        <p:pic>
          <p:nvPicPr>
            <p:cNvPr id="44" name="Picture 43">
              <a:extLst>
                <a:ext uri="{FF2B5EF4-FFF2-40B4-BE49-F238E27FC236}">
                  <a16:creationId xmlns:a16="http://schemas.microsoft.com/office/drawing/2014/main" id="{A698867E-2475-6573-D216-772EBA29DB33}"/>
                </a:ext>
              </a:extLst>
            </p:cNvPr>
            <p:cNvPicPr>
              <a:picLocks noChangeAspect="1"/>
            </p:cNvPicPr>
            <p:nvPr/>
          </p:nvPicPr>
          <p:blipFill>
            <a:blip r:embed="rId15"/>
            <a:stretch>
              <a:fillRect/>
            </a:stretch>
          </p:blipFill>
          <p:spPr>
            <a:xfrm>
              <a:off x="1962212" y="7747758"/>
              <a:ext cx="485843" cy="523948"/>
            </a:xfrm>
            <a:prstGeom prst="rect">
              <a:avLst/>
            </a:prstGeom>
          </p:spPr>
        </p:pic>
        <p:pic>
          <p:nvPicPr>
            <p:cNvPr id="45" name="Picture 44">
              <a:extLst>
                <a:ext uri="{FF2B5EF4-FFF2-40B4-BE49-F238E27FC236}">
                  <a16:creationId xmlns:a16="http://schemas.microsoft.com/office/drawing/2014/main" id="{68F246A5-0C7D-906E-1476-07E80A312BA6}"/>
                </a:ext>
              </a:extLst>
            </p:cNvPr>
            <p:cNvPicPr>
              <a:picLocks noChangeAspect="1"/>
            </p:cNvPicPr>
            <p:nvPr/>
          </p:nvPicPr>
          <p:blipFill>
            <a:blip r:embed="rId10"/>
            <a:stretch>
              <a:fillRect/>
            </a:stretch>
          </p:blipFill>
          <p:spPr>
            <a:xfrm>
              <a:off x="2503075" y="7713981"/>
              <a:ext cx="543001" cy="543001"/>
            </a:xfrm>
            <a:prstGeom prst="rect">
              <a:avLst/>
            </a:prstGeom>
          </p:spPr>
        </p:pic>
        <p:pic>
          <p:nvPicPr>
            <p:cNvPr id="46" name="Picture 45">
              <a:extLst>
                <a:ext uri="{FF2B5EF4-FFF2-40B4-BE49-F238E27FC236}">
                  <a16:creationId xmlns:a16="http://schemas.microsoft.com/office/drawing/2014/main" id="{5B5C224A-A265-38E7-CA8A-5A7C521994D8}"/>
                </a:ext>
              </a:extLst>
            </p:cNvPr>
            <p:cNvPicPr>
              <a:picLocks noChangeAspect="1"/>
            </p:cNvPicPr>
            <p:nvPr/>
          </p:nvPicPr>
          <p:blipFill>
            <a:blip r:embed="rId11"/>
            <a:stretch>
              <a:fillRect/>
            </a:stretch>
          </p:blipFill>
          <p:spPr>
            <a:xfrm>
              <a:off x="3028560" y="7747758"/>
              <a:ext cx="495369" cy="533474"/>
            </a:xfrm>
            <a:prstGeom prst="rect">
              <a:avLst/>
            </a:prstGeom>
          </p:spPr>
        </p:pic>
        <p:pic>
          <p:nvPicPr>
            <p:cNvPr id="47" name="Picture 46">
              <a:extLst>
                <a:ext uri="{FF2B5EF4-FFF2-40B4-BE49-F238E27FC236}">
                  <a16:creationId xmlns:a16="http://schemas.microsoft.com/office/drawing/2014/main" id="{71230704-53F5-7407-8E81-CABA0875AB76}"/>
                </a:ext>
              </a:extLst>
            </p:cNvPr>
            <p:cNvPicPr>
              <a:picLocks noChangeAspect="1"/>
            </p:cNvPicPr>
            <p:nvPr/>
          </p:nvPicPr>
          <p:blipFill>
            <a:blip r:embed="rId13"/>
            <a:stretch>
              <a:fillRect/>
            </a:stretch>
          </p:blipFill>
          <p:spPr>
            <a:xfrm>
              <a:off x="3582263" y="7762047"/>
              <a:ext cx="514422" cy="466790"/>
            </a:xfrm>
            <a:prstGeom prst="rect">
              <a:avLst/>
            </a:prstGeom>
          </p:spPr>
        </p:pic>
        <p:pic>
          <p:nvPicPr>
            <p:cNvPr id="48" name="Picture 47">
              <a:extLst>
                <a:ext uri="{FF2B5EF4-FFF2-40B4-BE49-F238E27FC236}">
                  <a16:creationId xmlns:a16="http://schemas.microsoft.com/office/drawing/2014/main" id="{5904E190-57AE-0442-F043-6394B4BF3D95}"/>
                </a:ext>
              </a:extLst>
            </p:cNvPr>
            <p:cNvPicPr>
              <a:picLocks noChangeAspect="1"/>
            </p:cNvPicPr>
            <p:nvPr/>
          </p:nvPicPr>
          <p:blipFill>
            <a:blip r:embed="rId13"/>
            <a:stretch>
              <a:fillRect/>
            </a:stretch>
          </p:blipFill>
          <p:spPr>
            <a:xfrm>
              <a:off x="4058766" y="7762047"/>
              <a:ext cx="514422" cy="466790"/>
            </a:xfrm>
            <a:prstGeom prst="rect">
              <a:avLst/>
            </a:prstGeom>
          </p:spPr>
        </p:pic>
      </p:grpSp>
      <p:grpSp>
        <p:nvGrpSpPr>
          <p:cNvPr id="65" name="Group 64">
            <a:extLst>
              <a:ext uri="{FF2B5EF4-FFF2-40B4-BE49-F238E27FC236}">
                <a16:creationId xmlns:a16="http://schemas.microsoft.com/office/drawing/2014/main" id="{A7B60245-39F0-93F2-CF7E-BE8B812B0279}"/>
              </a:ext>
            </a:extLst>
          </p:cNvPr>
          <p:cNvGrpSpPr/>
          <p:nvPr/>
        </p:nvGrpSpPr>
        <p:grpSpPr>
          <a:xfrm>
            <a:off x="1610425" y="4119325"/>
            <a:ext cx="3516656" cy="581106"/>
            <a:chOff x="357966" y="4069280"/>
            <a:chExt cx="3516656" cy="581106"/>
          </a:xfrm>
        </p:grpSpPr>
        <p:pic>
          <p:nvPicPr>
            <p:cNvPr id="59" name="Picture 58">
              <a:extLst>
                <a:ext uri="{FF2B5EF4-FFF2-40B4-BE49-F238E27FC236}">
                  <a16:creationId xmlns:a16="http://schemas.microsoft.com/office/drawing/2014/main" id="{40D84F1E-3D01-B2A9-F25F-4F2A245A40AB}"/>
                </a:ext>
              </a:extLst>
            </p:cNvPr>
            <p:cNvPicPr>
              <a:picLocks noChangeAspect="1"/>
            </p:cNvPicPr>
            <p:nvPr/>
          </p:nvPicPr>
          <p:blipFill>
            <a:blip r:embed="rId16"/>
            <a:stretch>
              <a:fillRect/>
            </a:stretch>
          </p:blipFill>
          <p:spPr>
            <a:xfrm>
              <a:off x="707613" y="4069280"/>
              <a:ext cx="704948" cy="581106"/>
            </a:xfrm>
            <a:prstGeom prst="rect">
              <a:avLst/>
            </a:prstGeom>
          </p:spPr>
        </p:pic>
        <p:pic>
          <p:nvPicPr>
            <p:cNvPr id="58" name="Picture 57">
              <a:extLst>
                <a:ext uri="{FF2B5EF4-FFF2-40B4-BE49-F238E27FC236}">
                  <a16:creationId xmlns:a16="http://schemas.microsoft.com/office/drawing/2014/main" id="{A5EAF782-ED6B-F887-59A4-DF4B0C6294C9}"/>
                </a:ext>
              </a:extLst>
            </p:cNvPr>
            <p:cNvPicPr>
              <a:picLocks noChangeAspect="1"/>
            </p:cNvPicPr>
            <p:nvPr/>
          </p:nvPicPr>
          <p:blipFill>
            <a:blip r:embed="rId7"/>
            <a:stretch>
              <a:fillRect/>
            </a:stretch>
          </p:blipFill>
          <p:spPr>
            <a:xfrm>
              <a:off x="357966" y="4093276"/>
              <a:ext cx="504895" cy="533474"/>
            </a:xfrm>
            <a:prstGeom prst="rect">
              <a:avLst/>
            </a:prstGeom>
          </p:spPr>
        </p:pic>
        <p:pic>
          <p:nvPicPr>
            <p:cNvPr id="60" name="Picture 59">
              <a:extLst>
                <a:ext uri="{FF2B5EF4-FFF2-40B4-BE49-F238E27FC236}">
                  <a16:creationId xmlns:a16="http://schemas.microsoft.com/office/drawing/2014/main" id="{3C22E3FD-A016-D7A9-29C9-AD818698AAFA}"/>
                </a:ext>
              </a:extLst>
            </p:cNvPr>
            <p:cNvPicPr>
              <a:picLocks noChangeAspect="1"/>
            </p:cNvPicPr>
            <p:nvPr/>
          </p:nvPicPr>
          <p:blipFill>
            <a:blip r:embed="rId5"/>
            <a:stretch>
              <a:fillRect/>
            </a:stretch>
          </p:blipFill>
          <p:spPr>
            <a:xfrm>
              <a:off x="1343180" y="4131201"/>
              <a:ext cx="552527" cy="495369"/>
            </a:xfrm>
            <a:prstGeom prst="rect">
              <a:avLst/>
            </a:prstGeom>
          </p:spPr>
        </p:pic>
        <p:pic>
          <p:nvPicPr>
            <p:cNvPr id="61" name="Picture 60">
              <a:extLst>
                <a:ext uri="{FF2B5EF4-FFF2-40B4-BE49-F238E27FC236}">
                  <a16:creationId xmlns:a16="http://schemas.microsoft.com/office/drawing/2014/main" id="{C77B4C0C-09DB-93AF-3FBE-EBB0D5131F8F}"/>
                </a:ext>
              </a:extLst>
            </p:cNvPr>
            <p:cNvPicPr>
              <a:picLocks noChangeAspect="1"/>
            </p:cNvPicPr>
            <p:nvPr/>
          </p:nvPicPr>
          <p:blipFill>
            <a:blip r:embed="rId17"/>
            <a:stretch>
              <a:fillRect/>
            </a:stretch>
          </p:blipFill>
          <p:spPr>
            <a:xfrm>
              <a:off x="1859083" y="4103724"/>
              <a:ext cx="523948" cy="543001"/>
            </a:xfrm>
            <a:prstGeom prst="rect">
              <a:avLst/>
            </a:prstGeom>
          </p:spPr>
        </p:pic>
        <p:pic>
          <p:nvPicPr>
            <p:cNvPr id="62" name="Picture 61">
              <a:extLst>
                <a:ext uri="{FF2B5EF4-FFF2-40B4-BE49-F238E27FC236}">
                  <a16:creationId xmlns:a16="http://schemas.microsoft.com/office/drawing/2014/main" id="{2CBFDED8-F745-0751-D0D0-DD262DC31589}"/>
                </a:ext>
              </a:extLst>
            </p:cNvPr>
            <p:cNvPicPr>
              <a:picLocks noChangeAspect="1"/>
            </p:cNvPicPr>
            <p:nvPr/>
          </p:nvPicPr>
          <p:blipFill>
            <a:blip r:embed="rId14"/>
            <a:stretch>
              <a:fillRect/>
            </a:stretch>
          </p:blipFill>
          <p:spPr>
            <a:xfrm>
              <a:off x="2406848" y="4111877"/>
              <a:ext cx="495369" cy="514422"/>
            </a:xfrm>
            <a:prstGeom prst="rect">
              <a:avLst/>
            </a:prstGeom>
          </p:spPr>
        </p:pic>
        <p:pic>
          <p:nvPicPr>
            <p:cNvPr id="63" name="Picture 62">
              <a:extLst>
                <a:ext uri="{FF2B5EF4-FFF2-40B4-BE49-F238E27FC236}">
                  <a16:creationId xmlns:a16="http://schemas.microsoft.com/office/drawing/2014/main" id="{0DC0C91A-D549-993C-2991-888E7D8F8DD6}"/>
                </a:ext>
              </a:extLst>
            </p:cNvPr>
            <p:cNvPicPr>
              <a:picLocks noChangeAspect="1"/>
            </p:cNvPicPr>
            <p:nvPr/>
          </p:nvPicPr>
          <p:blipFill>
            <a:blip r:embed="rId15"/>
            <a:stretch>
              <a:fillRect/>
            </a:stretch>
          </p:blipFill>
          <p:spPr>
            <a:xfrm>
              <a:off x="2894172" y="4092824"/>
              <a:ext cx="485843" cy="523948"/>
            </a:xfrm>
            <a:prstGeom prst="rect">
              <a:avLst/>
            </a:prstGeom>
          </p:spPr>
        </p:pic>
        <p:pic>
          <p:nvPicPr>
            <p:cNvPr id="64" name="Picture 63">
              <a:extLst>
                <a:ext uri="{FF2B5EF4-FFF2-40B4-BE49-F238E27FC236}">
                  <a16:creationId xmlns:a16="http://schemas.microsoft.com/office/drawing/2014/main" id="{927E604E-997D-EA0E-8EF2-C0B755D8925B}"/>
                </a:ext>
              </a:extLst>
            </p:cNvPr>
            <p:cNvPicPr>
              <a:picLocks noChangeAspect="1"/>
            </p:cNvPicPr>
            <p:nvPr/>
          </p:nvPicPr>
          <p:blipFill>
            <a:blip r:embed="rId11"/>
            <a:stretch>
              <a:fillRect/>
            </a:stretch>
          </p:blipFill>
          <p:spPr>
            <a:xfrm>
              <a:off x="3379253" y="4092825"/>
              <a:ext cx="495369" cy="533474"/>
            </a:xfrm>
            <a:prstGeom prst="rect">
              <a:avLst/>
            </a:prstGeom>
          </p:spPr>
        </p:pic>
      </p:grpSp>
      <p:grpSp>
        <p:nvGrpSpPr>
          <p:cNvPr id="74" name="Group 73">
            <a:extLst>
              <a:ext uri="{FF2B5EF4-FFF2-40B4-BE49-F238E27FC236}">
                <a16:creationId xmlns:a16="http://schemas.microsoft.com/office/drawing/2014/main" id="{53DA77B9-14CD-CF2E-FF1A-641598BF0236}"/>
              </a:ext>
            </a:extLst>
          </p:cNvPr>
          <p:cNvGrpSpPr/>
          <p:nvPr/>
        </p:nvGrpSpPr>
        <p:grpSpPr>
          <a:xfrm>
            <a:off x="1202445" y="5969063"/>
            <a:ext cx="4115619" cy="583560"/>
            <a:chOff x="346754" y="5769583"/>
            <a:chExt cx="4115619" cy="583560"/>
          </a:xfrm>
        </p:grpSpPr>
        <p:pic>
          <p:nvPicPr>
            <p:cNvPr id="67" name="Picture 66">
              <a:extLst>
                <a:ext uri="{FF2B5EF4-FFF2-40B4-BE49-F238E27FC236}">
                  <a16:creationId xmlns:a16="http://schemas.microsoft.com/office/drawing/2014/main" id="{CF216F04-8600-A632-8EFF-4551DE2174F5}"/>
                </a:ext>
              </a:extLst>
            </p:cNvPr>
            <p:cNvPicPr>
              <a:picLocks noChangeAspect="1"/>
            </p:cNvPicPr>
            <p:nvPr/>
          </p:nvPicPr>
          <p:blipFill>
            <a:blip r:embed="rId16"/>
            <a:stretch>
              <a:fillRect/>
            </a:stretch>
          </p:blipFill>
          <p:spPr>
            <a:xfrm>
              <a:off x="707613" y="5769583"/>
              <a:ext cx="704948" cy="581106"/>
            </a:xfrm>
            <a:prstGeom prst="rect">
              <a:avLst/>
            </a:prstGeom>
          </p:spPr>
        </p:pic>
        <p:pic>
          <p:nvPicPr>
            <p:cNvPr id="66" name="Picture 65">
              <a:extLst>
                <a:ext uri="{FF2B5EF4-FFF2-40B4-BE49-F238E27FC236}">
                  <a16:creationId xmlns:a16="http://schemas.microsoft.com/office/drawing/2014/main" id="{F5AA19B5-5BF3-A7F3-7E9E-CCB476F8EBD2}"/>
                </a:ext>
              </a:extLst>
            </p:cNvPr>
            <p:cNvPicPr>
              <a:picLocks noChangeAspect="1"/>
            </p:cNvPicPr>
            <p:nvPr/>
          </p:nvPicPr>
          <p:blipFill>
            <a:blip r:embed="rId18"/>
            <a:stretch>
              <a:fillRect/>
            </a:stretch>
          </p:blipFill>
          <p:spPr>
            <a:xfrm>
              <a:off x="346754" y="5822694"/>
              <a:ext cx="571580" cy="504895"/>
            </a:xfrm>
            <a:prstGeom prst="rect">
              <a:avLst/>
            </a:prstGeom>
          </p:spPr>
        </p:pic>
        <p:pic>
          <p:nvPicPr>
            <p:cNvPr id="68" name="Picture 67">
              <a:extLst>
                <a:ext uri="{FF2B5EF4-FFF2-40B4-BE49-F238E27FC236}">
                  <a16:creationId xmlns:a16="http://schemas.microsoft.com/office/drawing/2014/main" id="{C5C8F69D-0ABF-3396-3245-16A9287EE08D}"/>
                </a:ext>
              </a:extLst>
            </p:cNvPr>
            <p:cNvPicPr>
              <a:picLocks noChangeAspect="1"/>
            </p:cNvPicPr>
            <p:nvPr/>
          </p:nvPicPr>
          <p:blipFill>
            <a:blip r:embed="rId15"/>
            <a:stretch>
              <a:fillRect/>
            </a:stretch>
          </p:blipFill>
          <p:spPr>
            <a:xfrm>
              <a:off x="1343021" y="5791854"/>
              <a:ext cx="485843" cy="523948"/>
            </a:xfrm>
            <a:prstGeom prst="rect">
              <a:avLst/>
            </a:prstGeom>
          </p:spPr>
        </p:pic>
        <p:pic>
          <p:nvPicPr>
            <p:cNvPr id="69" name="Picture 68">
              <a:extLst>
                <a:ext uri="{FF2B5EF4-FFF2-40B4-BE49-F238E27FC236}">
                  <a16:creationId xmlns:a16="http://schemas.microsoft.com/office/drawing/2014/main" id="{955A2E6C-CF94-5578-5109-C0F47144154C}"/>
                </a:ext>
              </a:extLst>
            </p:cNvPr>
            <p:cNvPicPr>
              <a:picLocks noChangeAspect="1"/>
            </p:cNvPicPr>
            <p:nvPr/>
          </p:nvPicPr>
          <p:blipFill>
            <a:blip r:embed="rId19"/>
            <a:stretch>
              <a:fillRect/>
            </a:stretch>
          </p:blipFill>
          <p:spPr>
            <a:xfrm>
              <a:off x="1809811" y="5799348"/>
              <a:ext cx="552527" cy="523948"/>
            </a:xfrm>
            <a:prstGeom prst="rect">
              <a:avLst/>
            </a:prstGeom>
          </p:spPr>
        </p:pic>
        <p:pic>
          <p:nvPicPr>
            <p:cNvPr id="70" name="Picture 69">
              <a:extLst>
                <a:ext uri="{FF2B5EF4-FFF2-40B4-BE49-F238E27FC236}">
                  <a16:creationId xmlns:a16="http://schemas.microsoft.com/office/drawing/2014/main" id="{EEE45F32-A31E-D3FA-BB90-809E56FA1E23}"/>
                </a:ext>
              </a:extLst>
            </p:cNvPr>
            <p:cNvPicPr>
              <a:picLocks noChangeAspect="1"/>
            </p:cNvPicPr>
            <p:nvPr/>
          </p:nvPicPr>
          <p:blipFill rotWithShape="1">
            <a:blip r:embed="rId9"/>
            <a:srcRect t="1" b="8197"/>
            <a:stretch/>
          </p:blipFill>
          <p:spPr>
            <a:xfrm>
              <a:off x="2253551" y="5799348"/>
              <a:ext cx="657317" cy="533474"/>
            </a:xfrm>
            <a:prstGeom prst="rect">
              <a:avLst/>
            </a:prstGeom>
          </p:spPr>
        </p:pic>
        <p:pic>
          <p:nvPicPr>
            <p:cNvPr id="71" name="Picture 70">
              <a:extLst>
                <a:ext uri="{FF2B5EF4-FFF2-40B4-BE49-F238E27FC236}">
                  <a16:creationId xmlns:a16="http://schemas.microsoft.com/office/drawing/2014/main" id="{B899525A-2983-BB36-5E3E-1510AB69F7DE}"/>
                </a:ext>
              </a:extLst>
            </p:cNvPr>
            <p:cNvPicPr>
              <a:picLocks noChangeAspect="1"/>
            </p:cNvPicPr>
            <p:nvPr/>
          </p:nvPicPr>
          <p:blipFill>
            <a:blip r:embed="rId16"/>
            <a:stretch>
              <a:fillRect/>
            </a:stretch>
          </p:blipFill>
          <p:spPr>
            <a:xfrm>
              <a:off x="2767829" y="5772037"/>
              <a:ext cx="704948" cy="581106"/>
            </a:xfrm>
            <a:prstGeom prst="rect">
              <a:avLst/>
            </a:prstGeom>
          </p:spPr>
        </p:pic>
        <p:pic>
          <p:nvPicPr>
            <p:cNvPr id="72" name="Picture 71">
              <a:extLst>
                <a:ext uri="{FF2B5EF4-FFF2-40B4-BE49-F238E27FC236}">
                  <a16:creationId xmlns:a16="http://schemas.microsoft.com/office/drawing/2014/main" id="{DC1EA864-C94F-58C8-01AB-E4FF5FDC45A7}"/>
                </a:ext>
              </a:extLst>
            </p:cNvPr>
            <p:cNvPicPr>
              <a:picLocks noChangeAspect="1"/>
            </p:cNvPicPr>
            <p:nvPr/>
          </p:nvPicPr>
          <p:blipFill>
            <a:blip r:embed="rId19"/>
            <a:stretch>
              <a:fillRect/>
            </a:stretch>
          </p:blipFill>
          <p:spPr>
            <a:xfrm>
              <a:off x="3414007" y="5822694"/>
              <a:ext cx="552527" cy="523948"/>
            </a:xfrm>
            <a:prstGeom prst="rect">
              <a:avLst/>
            </a:prstGeom>
          </p:spPr>
        </p:pic>
        <p:pic>
          <p:nvPicPr>
            <p:cNvPr id="73" name="Picture 72">
              <a:extLst>
                <a:ext uri="{FF2B5EF4-FFF2-40B4-BE49-F238E27FC236}">
                  <a16:creationId xmlns:a16="http://schemas.microsoft.com/office/drawing/2014/main" id="{D1F493F4-3C76-4856-FED7-3A5DCD6234BA}"/>
                </a:ext>
              </a:extLst>
            </p:cNvPr>
            <p:cNvPicPr>
              <a:picLocks noChangeAspect="1"/>
            </p:cNvPicPr>
            <p:nvPr/>
          </p:nvPicPr>
          <p:blipFill>
            <a:blip r:embed="rId11"/>
            <a:stretch>
              <a:fillRect/>
            </a:stretch>
          </p:blipFill>
          <p:spPr>
            <a:xfrm>
              <a:off x="3967004" y="5815766"/>
              <a:ext cx="495369" cy="533474"/>
            </a:xfrm>
            <a:prstGeom prst="rect">
              <a:avLst/>
            </a:prstGeom>
          </p:spPr>
        </p:pic>
      </p:grpSp>
    </p:spTree>
    <p:extLst>
      <p:ext uri="{BB962C8B-B14F-4D97-AF65-F5344CB8AC3E}">
        <p14:creationId xmlns:p14="http://schemas.microsoft.com/office/powerpoint/2010/main" val="149259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32E90E-FE01-0E92-75A3-9C9E184F955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DE354A0E-09C3-B06E-EF36-C5857DCF2BAC}"/>
              </a:ext>
            </a:extLst>
          </p:cNvPr>
          <p:cNvSpPr/>
          <p:nvPr/>
        </p:nvSpPr>
        <p:spPr>
          <a:xfrm>
            <a:off x="-1" y="-133"/>
            <a:ext cx="6857999" cy="45939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PIGPEN CIPHER</a:t>
            </a:r>
          </a:p>
        </p:txBody>
      </p:sp>
      <p:graphicFrame>
        <p:nvGraphicFramePr>
          <p:cNvPr id="19" name="Table 19">
            <a:extLst>
              <a:ext uri="{FF2B5EF4-FFF2-40B4-BE49-F238E27FC236}">
                <a16:creationId xmlns:a16="http://schemas.microsoft.com/office/drawing/2014/main" id="{C9C5D2BF-29F3-6ABD-ABCC-BA8A0804A022}"/>
              </a:ext>
            </a:extLst>
          </p:cNvPr>
          <p:cNvGraphicFramePr>
            <a:graphicFrameLocks noGrp="1"/>
          </p:cNvGraphicFramePr>
          <p:nvPr>
            <p:extLst>
              <p:ext uri="{D42A27DB-BD31-4B8C-83A1-F6EECF244321}">
                <p14:modId xmlns:p14="http://schemas.microsoft.com/office/powerpoint/2010/main" val="3566777026"/>
              </p:ext>
            </p:extLst>
          </p:nvPr>
        </p:nvGraphicFramePr>
        <p:xfrm>
          <a:off x="101280" y="880554"/>
          <a:ext cx="6655440" cy="7306890"/>
        </p:xfrm>
        <a:graphic>
          <a:graphicData uri="http://schemas.openxmlformats.org/drawingml/2006/table">
            <a:tbl>
              <a:tblPr firstRow="1" bandRow="1">
                <a:tableStyleId>{5C22544A-7EE6-4342-B048-85BDC9FD1C3A}</a:tableStyleId>
              </a:tblPr>
              <a:tblGrid>
                <a:gridCol w="1109240">
                  <a:extLst>
                    <a:ext uri="{9D8B030D-6E8A-4147-A177-3AD203B41FA5}">
                      <a16:colId xmlns:a16="http://schemas.microsoft.com/office/drawing/2014/main" val="1993179842"/>
                    </a:ext>
                  </a:extLst>
                </a:gridCol>
                <a:gridCol w="1109240">
                  <a:extLst>
                    <a:ext uri="{9D8B030D-6E8A-4147-A177-3AD203B41FA5}">
                      <a16:colId xmlns:a16="http://schemas.microsoft.com/office/drawing/2014/main" val="2540032344"/>
                    </a:ext>
                  </a:extLst>
                </a:gridCol>
                <a:gridCol w="1109240">
                  <a:extLst>
                    <a:ext uri="{9D8B030D-6E8A-4147-A177-3AD203B41FA5}">
                      <a16:colId xmlns:a16="http://schemas.microsoft.com/office/drawing/2014/main" val="336977054"/>
                    </a:ext>
                  </a:extLst>
                </a:gridCol>
                <a:gridCol w="1109240">
                  <a:extLst>
                    <a:ext uri="{9D8B030D-6E8A-4147-A177-3AD203B41FA5}">
                      <a16:colId xmlns:a16="http://schemas.microsoft.com/office/drawing/2014/main" val="1128289552"/>
                    </a:ext>
                  </a:extLst>
                </a:gridCol>
                <a:gridCol w="1109240">
                  <a:extLst>
                    <a:ext uri="{9D8B030D-6E8A-4147-A177-3AD203B41FA5}">
                      <a16:colId xmlns:a16="http://schemas.microsoft.com/office/drawing/2014/main" val="2920153885"/>
                    </a:ext>
                  </a:extLst>
                </a:gridCol>
                <a:gridCol w="1109240">
                  <a:extLst>
                    <a:ext uri="{9D8B030D-6E8A-4147-A177-3AD203B41FA5}">
                      <a16:colId xmlns:a16="http://schemas.microsoft.com/office/drawing/2014/main" val="3537597137"/>
                    </a:ext>
                  </a:extLst>
                </a:gridCol>
              </a:tblGrid>
              <a:tr h="730689">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extLst>
                  <a:ext uri="{0D108BD9-81ED-4DB2-BD59-A6C34878D82A}">
                    <a16:rowId xmlns:a16="http://schemas.microsoft.com/office/drawing/2014/main" val="1788623618"/>
                  </a:ext>
                </a:extLst>
              </a:tr>
              <a:tr h="730689">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153531"/>
                  </a:ext>
                </a:extLst>
              </a:tr>
              <a:tr h="730689">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extLst>
                  <a:ext uri="{0D108BD9-81ED-4DB2-BD59-A6C34878D82A}">
                    <a16:rowId xmlns:a16="http://schemas.microsoft.com/office/drawing/2014/main" val="1553625479"/>
                  </a:ext>
                </a:extLst>
              </a:tr>
              <a:tr h="730689">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932413"/>
                  </a:ext>
                </a:extLst>
              </a:tr>
              <a:tr h="730689">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extLst>
                  <a:ext uri="{0D108BD9-81ED-4DB2-BD59-A6C34878D82A}">
                    <a16:rowId xmlns:a16="http://schemas.microsoft.com/office/drawing/2014/main" val="2723197674"/>
                  </a:ext>
                </a:extLst>
              </a:tr>
              <a:tr h="730689">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846234"/>
                  </a:ext>
                </a:extLst>
              </a:tr>
              <a:tr h="730689">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extLst>
                  <a:ext uri="{0D108BD9-81ED-4DB2-BD59-A6C34878D82A}">
                    <a16:rowId xmlns:a16="http://schemas.microsoft.com/office/drawing/2014/main" val="2218471836"/>
                  </a:ext>
                </a:extLst>
              </a:tr>
              <a:tr h="730689">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6787009"/>
                  </a:ext>
                </a:extLst>
              </a:tr>
              <a:tr h="730689">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9009261"/>
                  </a:ext>
                </a:extLst>
              </a:tr>
              <a:tr h="730689">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762991"/>
                  </a:ext>
                </a:extLst>
              </a:tr>
            </a:tbl>
          </a:graphicData>
        </a:graphic>
      </p:graphicFrame>
      <p:pic>
        <p:nvPicPr>
          <p:cNvPr id="21" name="Picture 20">
            <a:extLst>
              <a:ext uri="{FF2B5EF4-FFF2-40B4-BE49-F238E27FC236}">
                <a16:creationId xmlns:a16="http://schemas.microsoft.com/office/drawing/2014/main" id="{A8C87172-FBFD-0198-006A-0EE4B206BAAC}"/>
              </a:ext>
            </a:extLst>
          </p:cNvPr>
          <p:cNvPicPr>
            <a:picLocks noChangeAspect="1"/>
          </p:cNvPicPr>
          <p:nvPr/>
        </p:nvPicPr>
        <p:blipFill>
          <a:blip r:embed="rId5"/>
          <a:stretch>
            <a:fillRect/>
          </a:stretch>
        </p:blipFill>
        <p:spPr>
          <a:xfrm>
            <a:off x="233150" y="1633143"/>
            <a:ext cx="704948" cy="581106"/>
          </a:xfrm>
          <a:prstGeom prst="rect">
            <a:avLst/>
          </a:prstGeom>
        </p:spPr>
      </p:pic>
      <p:pic>
        <p:nvPicPr>
          <p:cNvPr id="25" name="Picture 24">
            <a:extLst>
              <a:ext uri="{FF2B5EF4-FFF2-40B4-BE49-F238E27FC236}">
                <a16:creationId xmlns:a16="http://schemas.microsoft.com/office/drawing/2014/main" id="{F69C9B9F-8F38-26F2-C3AD-A464F4A3AD78}"/>
              </a:ext>
            </a:extLst>
          </p:cNvPr>
          <p:cNvPicPr>
            <a:picLocks noChangeAspect="1"/>
          </p:cNvPicPr>
          <p:nvPr/>
        </p:nvPicPr>
        <p:blipFill>
          <a:blip r:embed="rId6"/>
          <a:stretch>
            <a:fillRect/>
          </a:stretch>
        </p:blipFill>
        <p:spPr>
          <a:xfrm>
            <a:off x="1485805" y="1661722"/>
            <a:ext cx="523948" cy="552527"/>
          </a:xfrm>
          <a:prstGeom prst="rect">
            <a:avLst/>
          </a:prstGeom>
        </p:spPr>
      </p:pic>
      <p:pic>
        <p:nvPicPr>
          <p:cNvPr id="27" name="Picture 26">
            <a:extLst>
              <a:ext uri="{FF2B5EF4-FFF2-40B4-BE49-F238E27FC236}">
                <a16:creationId xmlns:a16="http://schemas.microsoft.com/office/drawing/2014/main" id="{14533AE1-3A95-2418-ED82-287262CF6B07}"/>
              </a:ext>
            </a:extLst>
          </p:cNvPr>
          <p:cNvPicPr>
            <a:picLocks noChangeAspect="1"/>
          </p:cNvPicPr>
          <p:nvPr/>
        </p:nvPicPr>
        <p:blipFill>
          <a:blip r:embed="rId7"/>
          <a:stretch>
            <a:fillRect/>
          </a:stretch>
        </p:blipFill>
        <p:spPr>
          <a:xfrm>
            <a:off x="2636000" y="1718880"/>
            <a:ext cx="552527" cy="495369"/>
          </a:xfrm>
          <a:prstGeom prst="rect">
            <a:avLst/>
          </a:prstGeom>
        </p:spPr>
      </p:pic>
      <p:pic>
        <p:nvPicPr>
          <p:cNvPr id="29" name="Picture 28">
            <a:extLst>
              <a:ext uri="{FF2B5EF4-FFF2-40B4-BE49-F238E27FC236}">
                <a16:creationId xmlns:a16="http://schemas.microsoft.com/office/drawing/2014/main" id="{F071D6CD-13F1-7E23-5745-9B12EFBDA8FE}"/>
              </a:ext>
            </a:extLst>
          </p:cNvPr>
          <p:cNvPicPr>
            <a:picLocks noChangeAspect="1"/>
          </p:cNvPicPr>
          <p:nvPr/>
        </p:nvPicPr>
        <p:blipFill>
          <a:blip r:embed="rId8"/>
          <a:stretch>
            <a:fillRect/>
          </a:stretch>
        </p:blipFill>
        <p:spPr>
          <a:xfrm>
            <a:off x="3736577" y="1714116"/>
            <a:ext cx="504895" cy="504895"/>
          </a:xfrm>
          <a:prstGeom prst="rect">
            <a:avLst/>
          </a:prstGeom>
        </p:spPr>
      </p:pic>
      <p:pic>
        <p:nvPicPr>
          <p:cNvPr id="31" name="Picture 30">
            <a:extLst>
              <a:ext uri="{FF2B5EF4-FFF2-40B4-BE49-F238E27FC236}">
                <a16:creationId xmlns:a16="http://schemas.microsoft.com/office/drawing/2014/main" id="{F22CB702-177F-7B7A-557A-39924EB64F88}"/>
              </a:ext>
            </a:extLst>
          </p:cNvPr>
          <p:cNvPicPr>
            <a:picLocks noChangeAspect="1"/>
          </p:cNvPicPr>
          <p:nvPr/>
        </p:nvPicPr>
        <p:blipFill>
          <a:blip r:embed="rId9"/>
          <a:stretch>
            <a:fillRect/>
          </a:stretch>
        </p:blipFill>
        <p:spPr>
          <a:xfrm>
            <a:off x="4814185" y="1699826"/>
            <a:ext cx="495369" cy="533474"/>
          </a:xfrm>
          <a:prstGeom prst="rect">
            <a:avLst/>
          </a:prstGeom>
        </p:spPr>
      </p:pic>
      <p:pic>
        <p:nvPicPr>
          <p:cNvPr id="33" name="Picture 32">
            <a:extLst>
              <a:ext uri="{FF2B5EF4-FFF2-40B4-BE49-F238E27FC236}">
                <a16:creationId xmlns:a16="http://schemas.microsoft.com/office/drawing/2014/main" id="{13325BDF-5799-FAD9-112F-A7537B4E5171}"/>
              </a:ext>
            </a:extLst>
          </p:cNvPr>
          <p:cNvPicPr>
            <a:picLocks noChangeAspect="1"/>
          </p:cNvPicPr>
          <p:nvPr/>
        </p:nvPicPr>
        <p:blipFill>
          <a:blip r:embed="rId10"/>
          <a:stretch>
            <a:fillRect/>
          </a:stretch>
        </p:blipFill>
        <p:spPr>
          <a:xfrm>
            <a:off x="5893538" y="1699826"/>
            <a:ext cx="504895" cy="533474"/>
          </a:xfrm>
          <a:prstGeom prst="rect">
            <a:avLst/>
          </a:prstGeom>
        </p:spPr>
      </p:pic>
      <p:pic>
        <p:nvPicPr>
          <p:cNvPr id="35" name="Picture 34">
            <a:extLst>
              <a:ext uri="{FF2B5EF4-FFF2-40B4-BE49-F238E27FC236}">
                <a16:creationId xmlns:a16="http://schemas.microsoft.com/office/drawing/2014/main" id="{12979657-57C0-D707-EC84-6AAF2C2F8D3F}"/>
              </a:ext>
            </a:extLst>
          </p:cNvPr>
          <p:cNvPicPr>
            <a:picLocks noChangeAspect="1"/>
          </p:cNvPicPr>
          <p:nvPr/>
        </p:nvPicPr>
        <p:blipFill>
          <a:blip r:embed="rId11"/>
          <a:stretch>
            <a:fillRect/>
          </a:stretch>
        </p:blipFill>
        <p:spPr>
          <a:xfrm>
            <a:off x="385571" y="3144203"/>
            <a:ext cx="552527" cy="523948"/>
          </a:xfrm>
          <a:prstGeom prst="rect">
            <a:avLst/>
          </a:prstGeom>
        </p:spPr>
      </p:pic>
      <p:pic>
        <p:nvPicPr>
          <p:cNvPr id="37" name="Picture 36">
            <a:extLst>
              <a:ext uri="{FF2B5EF4-FFF2-40B4-BE49-F238E27FC236}">
                <a16:creationId xmlns:a16="http://schemas.microsoft.com/office/drawing/2014/main" id="{CB9EB9E7-A0C8-910A-9EE3-85FE8426C7EC}"/>
              </a:ext>
            </a:extLst>
          </p:cNvPr>
          <p:cNvPicPr>
            <a:picLocks noChangeAspect="1"/>
          </p:cNvPicPr>
          <p:nvPr/>
        </p:nvPicPr>
        <p:blipFill>
          <a:blip r:embed="rId12"/>
          <a:stretch>
            <a:fillRect/>
          </a:stretch>
        </p:blipFill>
        <p:spPr>
          <a:xfrm>
            <a:off x="1485805" y="3157201"/>
            <a:ext cx="523948" cy="543001"/>
          </a:xfrm>
          <a:prstGeom prst="rect">
            <a:avLst/>
          </a:prstGeom>
        </p:spPr>
      </p:pic>
      <p:pic>
        <p:nvPicPr>
          <p:cNvPr id="39" name="Picture 38">
            <a:extLst>
              <a:ext uri="{FF2B5EF4-FFF2-40B4-BE49-F238E27FC236}">
                <a16:creationId xmlns:a16="http://schemas.microsoft.com/office/drawing/2014/main" id="{1141BE7A-8C2D-AD22-5468-CD81671BC768}"/>
              </a:ext>
            </a:extLst>
          </p:cNvPr>
          <p:cNvPicPr>
            <a:picLocks noChangeAspect="1"/>
          </p:cNvPicPr>
          <p:nvPr/>
        </p:nvPicPr>
        <p:blipFill>
          <a:blip r:embed="rId13"/>
          <a:stretch>
            <a:fillRect/>
          </a:stretch>
        </p:blipFill>
        <p:spPr>
          <a:xfrm>
            <a:off x="2664578" y="3185780"/>
            <a:ext cx="495369" cy="514422"/>
          </a:xfrm>
          <a:prstGeom prst="rect">
            <a:avLst/>
          </a:prstGeom>
        </p:spPr>
      </p:pic>
      <p:pic>
        <p:nvPicPr>
          <p:cNvPr id="41" name="Picture 40">
            <a:extLst>
              <a:ext uri="{FF2B5EF4-FFF2-40B4-BE49-F238E27FC236}">
                <a16:creationId xmlns:a16="http://schemas.microsoft.com/office/drawing/2014/main" id="{C1149A1B-445C-44DB-FF69-DC07A99A74B2}"/>
              </a:ext>
            </a:extLst>
          </p:cNvPr>
          <p:cNvPicPr>
            <a:picLocks noChangeAspect="1"/>
          </p:cNvPicPr>
          <p:nvPr/>
        </p:nvPicPr>
        <p:blipFill>
          <a:blip r:embed="rId14"/>
          <a:stretch>
            <a:fillRect/>
          </a:stretch>
        </p:blipFill>
        <p:spPr>
          <a:xfrm>
            <a:off x="3746102" y="3166727"/>
            <a:ext cx="485843" cy="523948"/>
          </a:xfrm>
          <a:prstGeom prst="rect">
            <a:avLst/>
          </a:prstGeom>
        </p:spPr>
      </p:pic>
      <p:pic>
        <p:nvPicPr>
          <p:cNvPr id="43" name="Picture 42">
            <a:extLst>
              <a:ext uri="{FF2B5EF4-FFF2-40B4-BE49-F238E27FC236}">
                <a16:creationId xmlns:a16="http://schemas.microsoft.com/office/drawing/2014/main" id="{2E88FA9B-FAD4-2E56-5833-16D3A2868123}"/>
              </a:ext>
            </a:extLst>
          </p:cNvPr>
          <p:cNvPicPr>
            <a:picLocks noChangeAspect="1"/>
          </p:cNvPicPr>
          <p:nvPr/>
        </p:nvPicPr>
        <p:blipFill>
          <a:blip r:embed="rId15"/>
          <a:stretch>
            <a:fillRect/>
          </a:stretch>
        </p:blipFill>
        <p:spPr>
          <a:xfrm>
            <a:off x="4817077" y="3201205"/>
            <a:ext cx="495369" cy="514422"/>
          </a:xfrm>
          <a:prstGeom prst="rect">
            <a:avLst/>
          </a:prstGeom>
        </p:spPr>
      </p:pic>
      <p:pic>
        <p:nvPicPr>
          <p:cNvPr id="45" name="Picture 44">
            <a:extLst>
              <a:ext uri="{FF2B5EF4-FFF2-40B4-BE49-F238E27FC236}">
                <a16:creationId xmlns:a16="http://schemas.microsoft.com/office/drawing/2014/main" id="{1CDB160A-8C01-D2BE-8C91-1757E722FB20}"/>
              </a:ext>
            </a:extLst>
          </p:cNvPr>
          <p:cNvPicPr>
            <a:picLocks noChangeAspect="1"/>
          </p:cNvPicPr>
          <p:nvPr/>
        </p:nvPicPr>
        <p:blipFill>
          <a:blip r:embed="rId16"/>
          <a:stretch>
            <a:fillRect/>
          </a:stretch>
        </p:blipFill>
        <p:spPr>
          <a:xfrm>
            <a:off x="5918215" y="3195307"/>
            <a:ext cx="571580" cy="504895"/>
          </a:xfrm>
          <a:prstGeom prst="rect">
            <a:avLst/>
          </a:prstGeom>
        </p:spPr>
      </p:pic>
      <p:pic>
        <p:nvPicPr>
          <p:cNvPr id="47" name="Picture 46">
            <a:extLst>
              <a:ext uri="{FF2B5EF4-FFF2-40B4-BE49-F238E27FC236}">
                <a16:creationId xmlns:a16="http://schemas.microsoft.com/office/drawing/2014/main" id="{6994270C-D475-B15A-9F08-3E6CD0DB5DD3}"/>
              </a:ext>
            </a:extLst>
          </p:cNvPr>
          <p:cNvPicPr>
            <a:picLocks noChangeAspect="1"/>
          </p:cNvPicPr>
          <p:nvPr/>
        </p:nvPicPr>
        <p:blipFill>
          <a:blip r:embed="rId17"/>
          <a:stretch>
            <a:fillRect/>
          </a:stretch>
        </p:blipFill>
        <p:spPr>
          <a:xfrm>
            <a:off x="409386" y="4667372"/>
            <a:ext cx="504895" cy="533474"/>
          </a:xfrm>
          <a:prstGeom prst="rect">
            <a:avLst/>
          </a:prstGeom>
        </p:spPr>
      </p:pic>
      <p:pic>
        <p:nvPicPr>
          <p:cNvPr id="49" name="Picture 48">
            <a:extLst>
              <a:ext uri="{FF2B5EF4-FFF2-40B4-BE49-F238E27FC236}">
                <a16:creationId xmlns:a16="http://schemas.microsoft.com/office/drawing/2014/main" id="{01741919-A2C3-DE25-1D2F-4A4FE29790B4}"/>
              </a:ext>
            </a:extLst>
          </p:cNvPr>
          <p:cNvPicPr>
            <a:picLocks noChangeAspect="1"/>
          </p:cNvPicPr>
          <p:nvPr/>
        </p:nvPicPr>
        <p:blipFill>
          <a:blip r:embed="rId18"/>
          <a:stretch>
            <a:fillRect/>
          </a:stretch>
        </p:blipFill>
        <p:spPr>
          <a:xfrm>
            <a:off x="1523910" y="4621073"/>
            <a:ext cx="485843" cy="523948"/>
          </a:xfrm>
          <a:prstGeom prst="rect">
            <a:avLst/>
          </a:prstGeom>
        </p:spPr>
      </p:pic>
      <p:pic>
        <p:nvPicPr>
          <p:cNvPr id="51" name="Picture 50">
            <a:extLst>
              <a:ext uri="{FF2B5EF4-FFF2-40B4-BE49-F238E27FC236}">
                <a16:creationId xmlns:a16="http://schemas.microsoft.com/office/drawing/2014/main" id="{245C9966-B41B-83A3-DCED-1B9B34E75338}"/>
              </a:ext>
            </a:extLst>
          </p:cNvPr>
          <p:cNvPicPr>
            <a:picLocks noChangeAspect="1"/>
          </p:cNvPicPr>
          <p:nvPr/>
        </p:nvPicPr>
        <p:blipFill>
          <a:blip r:embed="rId19"/>
          <a:stretch>
            <a:fillRect/>
          </a:stretch>
        </p:blipFill>
        <p:spPr>
          <a:xfrm>
            <a:off x="2619382" y="4667372"/>
            <a:ext cx="476316" cy="514422"/>
          </a:xfrm>
          <a:prstGeom prst="rect">
            <a:avLst/>
          </a:prstGeom>
        </p:spPr>
      </p:pic>
      <p:pic>
        <p:nvPicPr>
          <p:cNvPr id="53" name="Picture 52">
            <a:extLst>
              <a:ext uri="{FF2B5EF4-FFF2-40B4-BE49-F238E27FC236}">
                <a16:creationId xmlns:a16="http://schemas.microsoft.com/office/drawing/2014/main" id="{00703710-0F9E-773B-1532-1739EAB1FA96}"/>
              </a:ext>
            </a:extLst>
          </p:cNvPr>
          <p:cNvPicPr>
            <a:picLocks noChangeAspect="1"/>
          </p:cNvPicPr>
          <p:nvPr/>
        </p:nvPicPr>
        <p:blipFill>
          <a:blip r:embed="rId20"/>
          <a:stretch>
            <a:fillRect/>
          </a:stretch>
        </p:blipFill>
        <p:spPr>
          <a:xfrm>
            <a:off x="3725838" y="4676899"/>
            <a:ext cx="552527" cy="504895"/>
          </a:xfrm>
          <a:prstGeom prst="rect">
            <a:avLst/>
          </a:prstGeom>
        </p:spPr>
      </p:pic>
      <p:pic>
        <p:nvPicPr>
          <p:cNvPr id="55" name="Picture 54">
            <a:extLst>
              <a:ext uri="{FF2B5EF4-FFF2-40B4-BE49-F238E27FC236}">
                <a16:creationId xmlns:a16="http://schemas.microsoft.com/office/drawing/2014/main" id="{8B744BB3-9B3E-0136-609D-E4B690522A16}"/>
              </a:ext>
            </a:extLst>
          </p:cNvPr>
          <p:cNvPicPr>
            <a:picLocks noChangeAspect="1"/>
          </p:cNvPicPr>
          <p:nvPr/>
        </p:nvPicPr>
        <p:blipFill>
          <a:blip r:embed="rId21"/>
          <a:stretch>
            <a:fillRect/>
          </a:stretch>
        </p:blipFill>
        <p:spPr>
          <a:xfrm>
            <a:off x="4831545" y="4644324"/>
            <a:ext cx="523948" cy="533474"/>
          </a:xfrm>
          <a:prstGeom prst="rect">
            <a:avLst/>
          </a:prstGeom>
        </p:spPr>
      </p:pic>
      <p:pic>
        <p:nvPicPr>
          <p:cNvPr id="57" name="Picture 56">
            <a:extLst>
              <a:ext uri="{FF2B5EF4-FFF2-40B4-BE49-F238E27FC236}">
                <a16:creationId xmlns:a16="http://schemas.microsoft.com/office/drawing/2014/main" id="{37DB788D-9FD0-EC3F-5078-35694ACBE041}"/>
              </a:ext>
            </a:extLst>
          </p:cNvPr>
          <p:cNvPicPr>
            <a:picLocks noChangeAspect="1"/>
          </p:cNvPicPr>
          <p:nvPr/>
        </p:nvPicPr>
        <p:blipFill>
          <a:blip r:embed="rId22"/>
          <a:stretch>
            <a:fillRect/>
          </a:stretch>
        </p:blipFill>
        <p:spPr>
          <a:xfrm>
            <a:off x="5970611" y="4640125"/>
            <a:ext cx="495369" cy="485843"/>
          </a:xfrm>
          <a:prstGeom prst="rect">
            <a:avLst/>
          </a:prstGeom>
        </p:spPr>
      </p:pic>
      <p:pic>
        <p:nvPicPr>
          <p:cNvPr id="59" name="Picture 58">
            <a:extLst>
              <a:ext uri="{FF2B5EF4-FFF2-40B4-BE49-F238E27FC236}">
                <a16:creationId xmlns:a16="http://schemas.microsoft.com/office/drawing/2014/main" id="{7B8CAEA3-451E-6E96-D8F9-B9CA56ED107F}"/>
              </a:ext>
            </a:extLst>
          </p:cNvPr>
          <p:cNvPicPr>
            <a:picLocks noChangeAspect="1"/>
          </p:cNvPicPr>
          <p:nvPr/>
        </p:nvPicPr>
        <p:blipFill>
          <a:blip r:embed="rId23"/>
          <a:stretch>
            <a:fillRect/>
          </a:stretch>
        </p:blipFill>
        <p:spPr>
          <a:xfrm>
            <a:off x="385571" y="6101704"/>
            <a:ext cx="514422" cy="466790"/>
          </a:xfrm>
          <a:prstGeom prst="rect">
            <a:avLst/>
          </a:prstGeom>
        </p:spPr>
      </p:pic>
      <p:pic>
        <p:nvPicPr>
          <p:cNvPr id="61" name="Picture 60">
            <a:extLst>
              <a:ext uri="{FF2B5EF4-FFF2-40B4-BE49-F238E27FC236}">
                <a16:creationId xmlns:a16="http://schemas.microsoft.com/office/drawing/2014/main" id="{AD46892B-C66B-92F8-7911-1DB80821CCBA}"/>
              </a:ext>
            </a:extLst>
          </p:cNvPr>
          <p:cNvPicPr>
            <a:picLocks noChangeAspect="1"/>
          </p:cNvPicPr>
          <p:nvPr/>
        </p:nvPicPr>
        <p:blipFill>
          <a:blip r:embed="rId24"/>
          <a:stretch>
            <a:fillRect/>
          </a:stretch>
        </p:blipFill>
        <p:spPr>
          <a:xfrm>
            <a:off x="1526802" y="6063598"/>
            <a:ext cx="543001" cy="543001"/>
          </a:xfrm>
          <a:prstGeom prst="rect">
            <a:avLst/>
          </a:prstGeom>
        </p:spPr>
      </p:pic>
      <p:pic>
        <p:nvPicPr>
          <p:cNvPr id="63" name="Picture 62">
            <a:extLst>
              <a:ext uri="{FF2B5EF4-FFF2-40B4-BE49-F238E27FC236}">
                <a16:creationId xmlns:a16="http://schemas.microsoft.com/office/drawing/2014/main" id="{98327858-CB07-A7BA-B79D-8F3C8A040081}"/>
              </a:ext>
            </a:extLst>
          </p:cNvPr>
          <p:cNvPicPr>
            <a:picLocks noChangeAspect="1"/>
          </p:cNvPicPr>
          <p:nvPr/>
        </p:nvPicPr>
        <p:blipFill>
          <a:blip r:embed="rId25"/>
          <a:stretch>
            <a:fillRect/>
          </a:stretch>
        </p:blipFill>
        <p:spPr>
          <a:xfrm>
            <a:off x="2583603" y="6080773"/>
            <a:ext cx="657317" cy="581106"/>
          </a:xfrm>
          <a:prstGeom prst="rect">
            <a:avLst/>
          </a:prstGeom>
        </p:spPr>
      </p:pic>
      <p:pic>
        <p:nvPicPr>
          <p:cNvPr id="65" name="Picture 64">
            <a:extLst>
              <a:ext uri="{FF2B5EF4-FFF2-40B4-BE49-F238E27FC236}">
                <a16:creationId xmlns:a16="http://schemas.microsoft.com/office/drawing/2014/main" id="{96A8625D-D20C-47F7-CE65-7B38CC421B56}"/>
              </a:ext>
            </a:extLst>
          </p:cNvPr>
          <p:cNvPicPr>
            <a:picLocks noChangeAspect="1"/>
          </p:cNvPicPr>
          <p:nvPr/>
        </p:nvPicPr>
        <p:blipFill>
          <a:blip r:embed="rId26"/>
          <a:stretch>
            <a:fillRect/>
          </a:stretch>
        </p:blipFill>
        <p:spPr>
          <a:xfrm>
            <a:off x="3640101" y="6063598"/>
            <a:ext cx="638264" cy="552527"/>
          </a:xfrm>
          <a:prstGeom prst="rect">
            <a:avLst/>
          </a:prstGeom>
        </p:spPr>
      </p:pic>
      <p:pic>
        <p:nvPicPr>
          <p:cNvPr id="67" name="Picture 66">
            <a:extLst>
              <a:ext uri="{FF2B5EF4-FFF2-40B4-BE49-F238E27FC236}">
                <a16:creationId xmlns:a16="http://schemas.microsoft.com/office/drawing/2014/main" id="{724EFD94-36B9-6CF8-0374-4EDEFB6D489D}"/>
              </a:ext>
            </a:extLst>
          </p:cNvPr>
          <p:cNvPicPr>
            <a:picLocks noChangeAspect="1"/>
          </p:cNvPicPr>
          <p:nvPr/>
        </p:nvPicPr>
        <p:blipFill>
          <a:blip r:embed="rId27"/>
          <a:stretch>
            <a:fillRect/>
          </a:stretch>
        </p:blipFill>
        <p:spPr>
          <a:xfrm>
            <a:off x="4807729" y="6090129"/>
            <a:ext cx="571580" cy="552527"/>
          </a:xfrm>
          <a:prstGeom prst="rect">
            <a:avLst/>
          </a:prstGeom>
        </p:spPr>
      </p:pic>
      <p:pic>
        <p:nvPicPr>
          <p:cNvPr id="69" name="Picture 68">
            <a:extLst>
              <a:ext uri="{FF2B5EF4-FFF2-40B4-BE49-F238E27FC236}">
                <a16:creationId xmlns:a16="http://schemas.microsoft.com/office/drawing/2014/main" id="{0EE46C35-33BE-D02B-03B6-0333AC434F2F}"/>
              </a:ext>
            </a:extLst>
          </p:cNvPr>
          <p:cNvPicPr>
            <a:picLocks noChangeAspect="1"/>
          </p:cNvPicPr>
          <p:nvPr/>
        </p:nvPicPr>
        <p:blipFill>
          <a:blip r:embed="rId28"/>
          <a:stretch>
            <a:fillRect/>
          </a:stretch>
        </p:blipFill>
        <p:spPr>
          <a:xfrm>
            <a:off x="5908673" y="6106501"/>
            <a:ext cx="571580" cy="543001"/>
          </a:xfrm>
          <a:prstGeom prst="rect">
            <a:avLst/>
          </a:prstGeom>
        </p:spPr>
      </p:pic>
      <p:pic>
        <p:nvPicPr>
          <p:cNvPr id="71" name="Picture 70">
            <a:extLst>
              <a:ext uri="{FF2B5EF4-FFF2-40B4-BE49-F238E27FC236}">
                <a16:creationId xmlns:a16="http://schemas.microsoft.com/office/drawing/2014/main" id="{AFFBDB67-6B88-90D1-5E2F-B9B42EB122D1}"/>
              </a:ext>
            </a:extLst>
          </p:cNvPr>
          <p:cNvPicPr>
            <a:picLocks noChangeAspect="1"/>
          </p:cNvPicPr>
          <p:nvPr/>
        </p:nvPicPr>
        <p:blipFill>
          <a:blip r:embed="rId29"/>
          <a:stretch>
            <a:fillRect/>
          </a:stretch>
        </p:blipFill>
        <p:spPr>
          <a:xfrm>
            <a:off x="304596" y="7536905"/>
            <a:ext cx="609685" cy="523948"/>
          </a:xfrm>
          <a:prstGeom prst="rect">
            <a:avLst/>
          </a:prstGeom>
        </p:spPr>
      </p:pic>
      <p:pic>
        <p:nvPicPr>
          <p:cNvPr id="74" name="Picture 73">
            <a:extLst>
              <a:ext uri="{FF2B5EF4-FFF2-40B4-BE49-F238E27FC236}">
                <a16:creationId xmlns:a16="http://schemas.microsoft.com/office/drawing/2014/main" id="{259F6185-15B9-F1A8-200D-E4B5AFD45E13}"/>
              </a:ext>
            </a:extLst>
          </p:cNvPr>
          <p:cNvPicPr>
            <a:picLocks noChangeAspect="1"/>
          </p:cNvPicPr>
          <p:nvPr/>
        </p:nvPicPr>
        <p:blipFill>
          <a:blip r:embed="rId30"/>
          <a:stretch>
            <a:fillRect/>
          </a:stretch>
        </p:blipFill>
        <p:spPr>
          <a:xfrm>
            <a:off x="1452463" y="7536905"/>
            <a:ext cx="590632" cy="571580"/>
          </a:xfrm>
          <a:prstGeom prst="rect">
            <a:avLst/>
          </a:prstGeom>
        </p:spPr>
      </p:pic>
    </p:spTree>
    <p:extLst>
      <p:ext uri="{BB962C8B-B14F-4D97-AF65-F5344CB8AC3E}">
        <p14:creationId xmlns:p14="http://schemas.microsoft.com/office/powerpoint/2010/main" val="1442571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32E90E-FE01-0E92-75A3-9C9E184F955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aphicFrame>
        <p:nvGraphicFramePr>
          <p:cNvPr id="2" name="Table 2">
            <a:extLst>
              <a:ext uri="{FF2B5EF4-FFF2-40B4-BE49-F238E27FC236}">
                <a16:creationId xmlns:a16="http://schemas.microsoft.com/office/drawing/2014/main" id="{DAA96896-DE74-B0AE-3CF5-056C943EA77D}"/>
              </a:ext>
            </a:extLst>
          </p:cNvPr>
          <p:cNvGraphicFramePr>
            <a:graphicFrameLocks noGrp="1"/>
          </p:cNvGraphicFramePr>
          <p:nvPr/>
        </p:nvGraphicFramePr>
        <p:xfrm>
          <a:off x="318978" y="535392"/>
          <a:ext cx="6314555" cy="3308758"/>
        </p:xfrm>
        <a:graphic>
          <a:graphicData uri="http://schemas.openxmlformats.org/drawingml/2006/table">
            <a:tbl>
              <a:tblPr firstRow="1" bandRow="1">
                <a:tableStyleId>{5C22544A-7EE6-4342-B048-85BDC9FD1C3A}</a:tableStyleId>
              </a:tblPr>
              <a:tblGrid>
                <a:gridCol w="6314555">
                  <a:extLst>
                    <a:ext uri="{9D8B030D-6E8A-4147-A177-3AD203B41FA5}">
                      <a16:colId xmlns:a16="http://schemas.microsoft.com/office/drawing/2014/main" val="154693600"/>
                    </a:ext>
                  </a:extLst>
                </a:gridCol>
              </a:tblGrid>
              <a:tr h="3308758">
                <a:tc>
                  <a:txBody>
                    <a:bodyPr/>
                    <a:lstStyle/>
                    <a:p>
                      <a:endParaRPr lang="en-US" dirty="0"/>
                    </a:p>
                    <a:p>
                      <a:endParaRPr lang="en-US" dirty="0"/>
                    </a:p>
                  </a:txBody>
                  <a:tcPr>
                    <a:solidFill>
                      <a:srgbClr val="E6E7E8"/>
                    </a:solidFill>
                  </a:tcPr>
                </a:tc>
                <a:extLst>
                  <a:ext uri="{0D108BD9-81ED-4DB2-BD59-A6C34878D82A}">
                    <a16:rowId xmlns:a16="http://schemas.microsoft.com/office/drawing/2014/main" val="1807223152"/>
                  </a:ext>
                </a:extLst>
              </a:tr>
            </a:tbl>
          </a:graphicData>
        </a:graphic>
      </p:graphicFrame>
      <p:pic>
        <p:nvPicPr>
          <p:cNvPr id="3" name="Picture 2">
            <a:extLst>
              <a:ext uri="{FF2B5EF4-FFF2-40B4-BE49-F238E27FC236}">
                <a16:creationId xmlns:a16="http://schemas.microsoft.com/office/drawing/2014/main" id="{67C8F515-681A-5269-F18C-A1F92D2FC60C}"/>
              </a:ext>
            </a:extLst>
          </p:cNvPr>
          <p:cNvPicPr>
            <a:picLocks noChangeAspect="1"/>
          </p:cNvPicPr>
          <p:nvPr/>
        </p:nvPicPr>
        <p:blipFill>
          <a:blip r:embed="rId5"/>
          <a:stretch>
            <a:fillRect/>
          </a:stretch>
        </p:blipFill>
        <p:spPr>
          <a:xfrm>
            <a:off x="1895708" y="611373"/>
            <a:ext cx="3161737" cy="3161737"/>
          </a:xfrm>
          <a:prstGeom prst="rect">
            <a:avLst/>
          </a:prstGeom>
        </p:spPr>
      </p:pic>
      <p:sp>
        <p:nvSpPr>
          <p:cNvPr id="4" name="Rectangle 3">
            <a:extLst>
              <a:ext uri="{FF2B5EF4-FFF2-40B4-BE49-F238E27FC236}">
                <a16:creationId xmlns:a16="http://schemas.microsoft.com/office/drawing/2014/main" id="{C205A512-22B4-900B-F30A-EA2C952AC5AE}"/>
              </a:ext>
            </a:extLst>
          </p:cNvPr>
          <p:cNvSpPr/>
          <p:nvPr/>
        </p:nvSpPr>
        <p:spPr>
          <a:xfrm>
            <a:off x="0" y="3915190"/>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7255A0-5C47-1B1F-40B8-4DBC91019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4151049"/>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4A05AD9-B28F-EDB1-1F21-6F355624B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4085104"/>
            <a:ext cx="992459" cy="289209"/>
          </a:xfrm>
          <a:prstGeom prst="rect">
            <a:avLst/>
          </a:prstGeom>
        </p:spPr>
      </p:pic>
      <p:sp>
        <p:nvSpPr>
          <p:cNvPr id="7" name="Rectangle 6">
            <a:extLst>
              <a:ext uri="{FF2B5EF4-FFF2-40B4-BE49-F238E27FC236}">
                <a16:creationId xmlns:a16="http://schemas.microsoft.com/office/drawing/2014/main" id="{DE354A0E-09C3-B06E-EF36-C5857DCF2BAC}"/>
              </a:ext>
            </a:extLst>
          </p:cNvPr>
          <p:cNvSpPr/>
          <p:nvPr/>
        </p:nvSpPr>
        <p:spPr>
          <a:xfrm>
            <a:off x="-1" y="-133"/>
            <a:ext cx="6857999" cy="45939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PIGPEN CIPHER</a:t>
            </a:r>
          </a:p>
        </p:txBody>
      </p:sp>
      <p:graphicFrame>
        <p:nvGraphicFramePr>
          <p:cNvPr id="14" name="Table 2">
            <a:extLst>
              <a:ext uri="{FF2B5EF4-FFF2-40B4-BE49-F238E27FC236}">
                <a16:creationId xmlns:a16="http://schemas.microsoft.com/office/drawing/2014/main" id="{B4B9A3B1-1858-7AF5-ABF1-86B79649868C}"/>
              </a:ext>
            </a:extLst>
          </p:cNvPr>
          <p:cNvGraphicFramePr>
            <a:graphicFrameLocks noGrp="1"/>
          </p:cNvGraphicFramePr>
          <p:nvPr/>
        </p:nvGraphicFramePr>
        <p:xfrm>
          <a:off x="318978" y="5229077"/>
          <a:ext cx="6314555" cy="3308758"/>
        </p:xfrm>
        <a:graphic>
          <a:graphicData uri="http://schemas.openxmlformats.org/drawingml/2006/table">
            <a:tbl>
              <a:tblPr firstRow="1" bandRow="1">
                <a:tableStyleId>{5C22544A-7EE6-4342-B048-85BDC9FD1C3A}</a:tableStyleId>
              </a:tblPr>
              <a:tblGrid>
                <a:gridCol w="6314555">
                  <a:extLst>
                    <a:ext uri="{9D8B030D-6E8A-4147-A177-3AD203B41FA5}">
                      <a16:colId xmlns:a16="http://schemas.microsoft.com/office/drawing/2014/main" val="154693600"/>
                    </a:ext>
                  </a:extLst>
                </a:gridCol>
              </a:tblGrid>
              <a:tr h="3308758">
                <a:tc>
                  <a:txBody>
                    <a:bodyPr/>
                    <a:lstStyle/>
                    <a:p>
                      <a:endParaRPr lang="en-US" dirty="0"/>
                    </a:p>
                    <a:p>
                      <a:endParaRPr lang="en-US" dirty="0"/>
                    </a:p>
                  </a:txBody>
                  <a:tcPr>
                    <a:solidFill>
                      <a:srgbClr val="E6E7E8"/>
                    </a:solidFill>
                  </a:tcPr>
                </a:tc>
                <a:extLst>
                  <a:ext uri="{0D108BD9-81ED-4DB2-BD59-A6C34878D82A}">
                    <a16:rowId xmlns:a16="http://schemas.microsoft.com/office/drawing/2014/main" val="1807223152"/>
                  </a:ext>
                </a:extLst>
              </a:tr>
            </a:tbl>
          </a:graphicData>
        </a:graphic>
      </p:graphicFrame>
      <p:pic>
        <p:nvPicPr>
          <p:cNvPr id="15" name="Picture 14">
            <a:extLst>
              <a:ext uri="{FF2B5EF4-FFF2-40B4-BE49-F238E27FC236}">
                <a16:creationId xmlns:a16="http://schemas.microsoft.com/office/drawing/2014/main" id="{4B3E7D23-0B32-6B9B-003B-91DBFF5B5F58}"/>
              </a:ext>
            </a:extLst>
          </p:cNvPr>
          <p:cNvPicPr>
            <a:picLocks noChangeAspect="1"/>
          </p:cNvPicPr>
          <p:nvPr/>
        </p:nvPicPr>
        <p:blipFill>
          <a:blip r:embed="rId5"/>
          <a:stretch>
            <a:fillRect/>
          </a:stretch>
        </p:blipFill>
        <p:spPr>
          <a:xfrm>
            <a:off x="1895708" y="5305058"/>
            <a:ext cx="3161737" cy="3161737"/>
          </a:xfrm>
          <a:prstGeom prst="rect">
            <a:avLst/>
          </a:prstGeom>
        </p:spPr>
      </p:pic>
      <p:sp>
        <p:nvSpPr>
          <p:cNvPr id="16" name="Rectangle 15">
            <a:extLst>
              <a:ext uri="{FF2B5EF4-FFF2-40B4-BE49-F238E27FC236}">
                <a16:creationId xmlns:a16="http://schemas.microsoft.com/office/drawing/2014/main" id="{62A0EE3C-4250-2ECE-A6B0-64F56DE805A6}"/>
              </a:ext>
            </a:extLst>
          </p:cNvPr>
          <p:cNvSpPr/>
          <p:nvPr/>
        </p:nvSpPr>
        <p:spPr>
          <a:xfrm>
            <a:off x="-1" y="4693552"/>
            <a:ext cx="6857999" cy="45939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PIGPEN CIPHER</a:t>
            </a:r>
          </a:p>
        </p:txBody>
      </p:sp>
      <p:sp>
        <p:nvSpPr>
          <p:cNvPr id="17" name="TextBox 16">
            <a:extLst>
              <a:ext uri="{FF2B5EF4-FFF2-40B4-BE49-F238E27FC236}">
                <a16:creationId xmlns:a16="http://schemas.microsoft.com/office/drawing/2014/main" id="{1C1CBAD9-37CB-8710-B088-2FCCEAB84738}"/>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Tree>
    <p:extLst>
      <p:ext uri="{BB962C8B-B14F-4D97-AF65-F5344CB8AC3E}">
        <p14:creationId xmlns:p14="http://schemas.microsoft.com/office/powerpoint/2010/main" val="374805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53008F-2937-FE93-6396-2872D01A6FE6}"/>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64F30C38-CD35-ACED-A919-426B259EBF74}"/>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DFECC8-45E3-A2E5-C2FD-23287339C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14436E2-2F75-6006-2A99-D018A5E9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430A5965-4258-BD6E-F929-AC96F15DFCA6}"/>
              </a:ext>
            </a:extLst>
          </p:cNvPr>
          <p:cNvSpPr/>
          <p:nvPr/>
        </p:nvSpPr>
        <p:spPr>
          <a:xfrm>
            <a:off x="0" y="1"/>
            <a:ext cx="6858000" cy="53526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TABLE OF CONTENTS</a:t>
            </a:r>
          </a:p>
        </p:txBody>
      </p:sp>
      <p:graphicFrame>
        <p:nvGraphicFramePr>
          <p:cNvPr id="8" name="Table 18">
            <a:extLst>
              <a:ext uri="{FF2B5EF4-FFF2-40B4-BE49-F238E27FC236}">
                <a16:creationId xmlns:a16="http://schemas.microsoft.com/office/drawing/2014/main" id="{AC248A35-3BED-B026-3B3D-5EC2074B649C}"/>
              </a:ext>
            </a:extLst>
          </p:cNvPr>
          <p:cNvGraphicFramePr>
            <a:graphicFrameLocks noGrp="1"/>
          </p:cNvGraphicFramePr>
          <p:nvPr>
            <p:extLst>
              <p:ext uri="{D42A27DB-BD31-4B8C-83A1-F6EECF244321}">
                <p14:modId xmlns:p14="http://schemas.microsoft.com/office/powerpoint/2010/main" val="955896302"/>
              </p:ext>
            </p:extLst>
          </p:nvPr>
        </p:nvGraphicFramePr>
        <p:xfrm>
          <a:off x="173648" y="729725"/>
          <a:ext cx="6510703" cy="7347510"/>
        </p:xfrm>
        <a:graphic>
          <a:graphicData uri="http://schemas.openxmlformats.org/drawingml/2006/table">
            <a:tbl>
              <a:tblPr firstRow="1" bandRow="1">
                <a:tableStyleId>{0505E3EF-67EA-436B-97B2-0124C06EBD24}</a:tableStyleId>
              </a:tblPr>
              <a:tblGrid>
                <a:gridCol w="1275326">
                  <a:extLst>
                    <a:ext uri="{9D8B030D-6E8A-4147-A177-3AD203B41FA5}">
                      <a16:colId xmlns:a16="http://schemas.microsoft.com/office/drawing/2014/main" val="1949674280"/>
                    </a:ext>
                  </a:extLst>
                </a:gridCol>
                <a:gridCol w="5235377">
                  <a:extLst>
                    <a:ext uri="{9D8B030D-6E8A-4147-A177-3AD203B41FA5}">
                      <a16:colId xmlns:a16="http://schemas.microsoft.com/office/drawing/2014/main" val="3625762707"/>
                    </a:ext>
                  </a:extLst>
                </a:gridCol>
              </a:tblGrid>
              <a:tr h="326941">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585578"/>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Table of Contents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 Room Instructions and Arrangements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667561"/>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Printing Suggestions for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Sheet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780410"/>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Teacher Answer 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9-11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622370"/>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Directions: Inventors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Cut-and-Sort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426309"/>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Directions: Elizabeth Blackwell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Fill-in-the-Blank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340273"/>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Directions: Ada Lovelace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Pigpen Cipher Fill-in-the-Blank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326941">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Modified Pigpen Cipher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2815625"/>
                  </a:ext>
                </a:extLst>
              </a:tr>
              <a:tr h="386385">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Regular Pigpen Cipher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697210"/>
                  </a:ext>
                </a:extLst>
              </a:tr>
              <a:tr h="386385">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Directions: Sire Isaac Newton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1146982"/>
                  </a:ext>
                </a:extLst>
              </a:tr>
              <a:tr h="386385">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Cut-and-Sort Multiple-Choice Question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775076"/>
                  </a:ext>
                </a:extLst>
              </a:tr>
              <a:tr h="386385">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Directions: Katherine Johnson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551345"/>
                  </a:ext>
                </a:extLst>
              </a:tr>
              <a:tr h="386385">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Cut-and-Sort Timeline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626965"/>
                  </a:ext>
                </a:extLst>
              </a:tr>
              <a:tr h="386385">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Citation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5870364"/>
                  </a:ext>
                </a:extLst>
              </a:tr>
            </a:tbl>
          </a:graphicData>
        </a:graphic>
      </p:graphicFrame>
    </p:spTree>
    <p:extLst>
      <p:ext uri="{BB962C8B-B14F-4D97-AF65-F5344CB8AC3E}">
        <p14:creationId xmlns:p14="http://schemas.microsoft.com/office/powerpoint/2010/main" val="134729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3" name="Rectangle 2">
            <a:extLst>
              <a:ext uri="{FF2B5EF4-FFF2-40B4-BE49-F238E27FC236}">
                <a16:creationId xmlns:a16="http://schemas.microsoft.com/office/drawing/2014/main" id="{FFAE43CD-89D9-5217-6746-75678AC8DF0A}"/>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A3571D6-DFCC-16C8-00B1-8C681C3D0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B62C16B-8286-D47B-4A08-E6BBA0A96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D2809F58-F27F-8407-F498-F7E1B22C1ADE}"/>
              </a:ext>
            </a:extLst>
          </p:cNvPr>
          <p:cNvSpPr/>
          <p:nvPr/>
        </p:nvSpPr>
        <p:spPr>
          <a:xfrm>
            <a:off x="109182" y="898519"/>
            <a:ext cx="6639636" cy="18462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000000"/>
                </a:solidFill>
                <a:effectLst/>
                <a:latin typeface="Open Sans" panose="020B0606030504020204" pitchFamily="34" charset="0"/>
              </a:rPr>
              <a:t>Isaac Newton was an English scientist and professor. He is one of the greatest scientists of all time.</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Isaac Newton was born on January 4, 1643, in Woolsthorpe, England. His father was also named Isaac. He died three months before Newton was born.</a:t>
            </a:r>
          </a:p>
          <a:p>
            <a:pPr algn="l"/>
            <a:endParaRPr lang="en-US" sz="1400" dirty="0">
              <a:solidFill>
                <a:srgbClr val="000000"/>
              </a:solidFill>
              <a:latin typeface="Open Sans" panose="020B0606030504020204" pitchFamily="34" charset="0"/>
            </a:endParaRPr>
          </a:p>
          <a:p>
            <a:r>
              <a:rPr lang="en-US" sz="1400" b="0" i="0" dirty="0">
                <a:solidFill>
                  <a:srgbClr val="000000"/>
                </a:solidFill>
                <a:effectLst/>
                <a:latin typeface="Open Sans" panose="020B0606030504020204" pitchFamily="34" charset="0"/>
              </a:rPr>
              <a:t>Isaac Newton discovered the laws of motion.</a:t>
            </a:r>
          </a:p>
        </p:txBody>
      </p:sp>
      <p:sp>
        <p:nvSpPr>
          <p:cNvPr id="8" name="Rectangle 7">
            <a:extLst>
              <a:ext uri="{FF2B5EF4-FFF2-40B4-BE49-F238E27FC236}">
                <a16:creationId xmlns:a16="http://schemas.microsoft.com/office/drawing/2014/main" id="{3E2F6C5B-3414-DD19-F615-D7E47ADB3C19}"/>
              </a:ext>
            </a:extLst>
          </p:cNvPr>
          <p:cNvSpPr/>
          <p:nvPr/>
        </p:nvSpPr>
        <p:spPr>
          <a:xfrm>
            <a:off x="109182" y="2848434"/>
            <a:ext cx="6639636" cy="757658"/>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Gale document “Sir Isaac Newton…detective” and answer the multiple-choice questions. The answers will reveal your code. Write your code on your answer sheet.</a:t>
            </a:r>
          </a:p>
        </p:txBody>
      </p:sp>
      <p:sp>
        <p:nvSpPr>
          <p:cNvPr id="22" name="Rectangle 21">
            <a:extLst>
              <a:ext uri="{FF2B5EF4-FFF2-40B4-BE49-F238E27FC236}">
                <a16:creationId xmlns:a16="http://schemas.microsoft.com/office/drawing/2014/main" id="{D6D8349E-0331-576A-B04F-82674B3FDB08}"/>
              </a:ext>
            </a:extLst>
          </p:cNvPr>
          <p:cNvSpPr/>
          <p:nvPr/>
        </p:nvSpPr>
        <p:spPr>
          <a:xfrm>
            <a:off x="0" y="4843328"/>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23" name="Rectangle 22">
            <a:extLst>
              <a:ext uri="{FF2B5EF4-FFF2-40B4-BE49-F238E27FC236}">
                <a16:creationId xmlns:a16="http://schemas.microsoft.com/office/drawing/2014/main" id="{7FF7669C-7509-7948-8DE9-DEC770DA9D51}"/>
              </a:ext>
            </a:extLst>
          </p:cNvPr>
          <p:cNvSpPr/>
          <p:nvPr/>
        </p:nvSpPr>
        <p:spPr>
          <a:xfrm>
            <a:off x="1596788" y="4843328"/>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27" name="TextBox 26">
            <a:extLst>
              <a:ext uri="{FF2B5EF4-FFF2-40B4-BE49-F238E27FC236}">
                <a16:creationId xmlns:a16="http://schemas.microsoft.com/office/drawing/2014/main" id="{C9111D37-602C-EFCE-046A-C55823251634}"/>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28" name="Rectangle 27">
            <a:extLst>
              <a:ext uri="{FF2B5EF4-FFF2-40B4-BE49-F238E27FC236}">
                <a16:creationId xmlns:a16="http://schemas.microsoft.com/office/drawing/2014/main" id="{8C80942F-AE85-EE44-0E80-2EEB6D833FA9}"/>
              </a:ext>
            </a:extLst>
          </p:cNvPr>
          <p:cNvSpPr/>
          <p:nvPr/>
        </p:nvSpPr>
        <p:spPr>
          <a:xfrm>
            <a:off x="0" y="3743596"/>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E70731B-CF3F-37A3-A876-4063569CE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3979455"/>
            <a:ext cx="1671241" cy="157320"/>
          </a:xfrm>
          <a:prstGeom prst="rect">
            <a:avLst/>
          </a:prstGeom>
        </p:spPr>
      </p:pic>
      <p:pic>
        <p:nvPicPr>
          <p:cNvPr id="30" name="Picture 29" descr="Logo&#10;&#10;Description automatically generated">
            <a:extLst>
              <a:ext uri="{FF2B5EF4-FFF2-40B4-BE49-F238E27FC236}">
                <a16:creationId xmlns:a16="http://schemas.microsoft.com/office/drawing/2014/main" id="{652CDB98-7C96-4410-35F8-183266843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3913510"/>
            <a:ext cx="992459" cy="289209"/>
          </a:xfrm>
          <a:prstGeom prst="rect">
            <a:avLst/>
          </a:prstGeom>
        </p:spPr>
      </p:pic>
      <p:sp>
        <p:nvSpPr>
          <p:cNvPr id="10" name="Rectangle 9">
            <a:extLst>
              <a:ext uri="{FF2B5EF4-FFF2-40B4-BE49-F238E27FC236}">
                <a16:creationId xmlns:a16="http://schemas.microsoft.com/office/drawing/2014/main" id="{6C55FFC5-6FDE-C13B-0D66-4CCB5408DC98}"/>
              </a:ext>
            </a:extLst>
          </p:cNvPr>
          <p:cNvSpPr/>
          <p:nvPr/>
        </p:nvSpPr>
        <p:spPr>
          <a:xfrm>
            <a:off x="109182" y="5793827"/>
            <a:ext cx="6639636" cy="18462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000000"/>
                </a:solidFill>
                <a:effectLst/>
                <a:latin typeface="Open Sans" panose="020B0606030504020204" pitchFamily="34" charset="0"/>
              </a:rPr>
              <a:t>Isaac Newton was an English scientist and professor. He is one of the greatest scientists of all time.</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Isaac Newton was born on January 4, 1643, in Woolsthorpe, England. His father was also named Isaac. He died three months before Newton was born.</a:t>
            </a:r>
          </a:p>
          <a:p>
            <a:pPr algn="l"/>
            <a:endParaRPr lang="en-US" sz="1400" dirty="0">
              <a:solidFill>
                <a:srgbClr val="000000"/>
              </a:solidFill>
              <a:latin typeface="Open Sans" panose="020B0606030504020204" pitchFamily="34" charset="0"/>
            </a:endParaRPr>
          </a:p>
          <a:p>
            <a:r>
              <a:rPr lang="en-US" sz="1400" b="0" i="0" dirty="0">
                <a:solidFill>
                  <a:srgbClr val="000000"/>
                </a:solidFill>
                <a:effectLst/>
                <a:latin typeface="Open Sans" panose="020B0606030504020204" pitchFamily="34" charset="0"/>
              </a:rPr>
              <a:t>Isaac Newton discovered the laws of motion.</a:t>
            </a:r>
          </a:p>
        </p:txBody>
      </p:sp>
      <p:sp>
        <p:nvSpPr>
          <p:cNvPr id="11" name="Rectangle 10">
            <a:extLst>
              <a:ext uri="{FF2B5EF4-FFF2-40B4-BE49-F238E27FC236}">
                <a16:creationId xmlns:a16="http://schemas.microsoft.com/office/drawing/2014/main" id="{0167ECBB-BEEE-8D7D-8470-9DB00494F56E}"/>
              </a:ext>
            </a:extLst>
          </p:cNvPr>
          <p:cNvSpPr/>
          <p:nvPr/>
        </p:nvSpPr>
        <p:spPr>
          <a:xfrm>
            <a:off x="109182" y="7743742"/>
            <a:ext cx="6639636" cy="757658"/>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Gale document “Sir Isaac Newton…detective” and answer the multiple-choice questions. The answers will reveal your code. Write your code on your answer sheet.</a:t>
            </a:r>
          </a:p>
        </p:txBody>
      </p:sp>
      <p:sp>
        <p:nvSpPr>
          <p:cNvPr id="9" name="TextBox 8">
            <a:extLst>
              <a:ext uri="{FF2B5EF4-FFF2-40B4-BE49-F238E27FC236}">
                <a16:creationId xmlns:a16="http://schemas.microsoft.com/office/drawing/2014/main" id="{9B27FA65-0A32-54E6-A4D1-DC0C8622E0BE}"/>
              </a:ext>
            </a:extLst>
          </p:cNvPr>
          <p:cNvSpPr txBox="1"/>
          <p:nvPr/>
        </p:nvSpPr>
        <p:spPr>
          <a:xfrm>
            <a:off x="1895708" y="36349"/>
            <a:ext cx="5070489" cy="707886"/>
          </a:xfrm>
          <a:prstGeom prst="rect">
            <a:avLst/>
          </a:prstGeom>
          <a:noFill/>
        </p:spPr>
        <p:txBody>
          <a:bodyPr wrap="square" rtlCol="0">
            <a:sp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SIR ISAAC NEWTON</a:t>
            </a:r>
          </a:p>
        </p:txBody>
      </p:sp>
      <p:sp>
        <p:nvSpPr>
          <p:cNvPr id="15" name="TextBox 14">
            <a:extLst>
              <a:ext uri="{FF2B5EF4-FFF2-40B4-BE49-F238E27FC236}">
                <a16:creationId xmlns:a16="http://schemas.microsoft.com/office/drawing/2014/main" id="{878C718E-9FCC-FE2C-336E-65640FC6D94F}"/>
              </a:ext>
            </a:extLst>
          </p:cNvPr>
          <p:cNvSpPr txBox="1"/>
          <p:nvPr/>
        </p:nvSpPr>
        <p:spPr>
          <a:xfrm>
            <a:off x="1895707" y="4879677"/>
            <a:ext cx="5070489" cy="707886"/>
          </a:xfrm>
          <a:prstGeom prst="rect">
            <a:avLst/>
          </a:prstGeom>
          <a:noFill/>
        </p:spPr>
        <p:txBody>
          <a:bodyPr wrap="square" rtlCol="0">
            <a:sp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SIR ISAAC NEWTON</a:t>
            </a:r>
          </a:p>
        </p:txBody>
      </p:sp>
    </p:spTree>
    <p:extLst>
      <p:ext uri="{BB962C8B-B14F-4D97-AF65-F5344CB8AC3E}">
        <p14:creationId xmlns:p14="http://schemas.microsoft.com/office/powerpoint/2010/main" val="428912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4853-506C-763F-4E76-716F7252084C}"/>
              </a:ext>
            </a:extLst>
          </p:cNvPr>
          <p:cNvSpPr/>
          <p:nvPr/>
        </p:nvSpPr>
        <p:spPr>
          <a:xfrm>
            <a:off x="120303" y="244004"/>
            <a:ext cx="6639635" cy="15893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Isaac Newton investigated crime and criminals, but only when they involved what?</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 stolen credit cards				c. counterfeit money </a:t>
            </a:r>
          </a:p>
          <a:p>
            <a:pPr marL="228600" indent="-228600">
              <a:buAutoNum type="alphaLcPeriod"/>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b. smuggled goods					d. stolen cars</a:t>
            </a:r>
          </a:p>
        </p:txBody>
      </p:sp>
      <p:sp>
        <p:nvSpPr>
          <p:cNvPr id="3" name="Rectangle 2">
            <a:extLst>
              <a:ext uri="{FF2B5EF4-FFF2-40B4-BE49-F238E27FC236}">
                <a16:creationId xmlns:a16="http://schemas.microsoft.com/office/drawing/2014/main" id="{747FD362-E543-8494-9FA7-4B47E8D781E9}"/>
              </a:ext>
            </a:extLst>
          </p:cNvPr>
          <p:cNvSpPr/>
          <p:nvPr/>
        </p:nvSpPr>
        <p:spPr>
          <a:xfrm>
            <a:off x="120303" y="1978138"/>
            <a:ext cx="6639635" cy="146116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In 1696, 1 out of every ______ coins was counterfeit or fake. </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l. 100							n. 50 </a:t>
            </a:r>
          </a:p>
          <a:p>
            <a:pPr marL="228600" indent="-228600">
              <a:buAutoNum type="alphaLcPeriod"/>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 20							o. 10</a:t>
            </a:r>
            <a:endParaRPr lang="en-US" sz="16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06B81BF-ACC0-A074-2AA4-8AD89F8B2F7E}"/>
              </a:ext>
            </a:extLst>
          </p:cNvPr>
          <p:cNvSpPr/>
          <p:nvPr/>
        </p:nvSpPr>
        <p:spPr>
          <a:xfrm>
            <a:off x="0" y="8778655"/>
            <a:ext cx="6858000" cy="36534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D80B01-3C70-74AC-81B4-A48974D7C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90527"/>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95FAF570-FAE8-B3C7-83E2-0BB60DBC9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96852"/>
            <a:ext cx="992459" cy="289209"/>
          </a:xfrm>
          <a:prstGeom prst="rect">
            <a:avLst/>
          </a:prstGeom>
        </p:spPr>
      </p:pic>
      <p:sp>
        <p:nvSpPr>
          <p:cNvPr id="9" name="Rectangle 8">
            <a:extLst>
              <a:ext uri="{FF2B5EF4-FFF2-40B4-BE49-F238E27FC236}">
                <a16:creationId xmlns:a16="http://schemas.microsoft.com/office/drawing/2014/main" id="{60FC3A59-B6DE-CBA7-6C78-AD897E5A4E3D}"/>
              </a:ext>
            </a:extLst>
          </p:cNvPr>
          <p:cNvSpPr/>
          <p:nvPr/>
        </p:nvSpPr>
        <p:spPr>
          <a:xfrm>
            <a:off x="120303" y="3584059"/>
            <a:ext cx="6639635" cy="141646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British counterfeiters were known as what?</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 masters						j. minters </a:t>
            </a:r>
          </a:p>
          <a:p>
            <a:pPr marL="228600" indent="-228600">
              <a:buAutoNum type="alphaLcPeriod"/>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i. coiners							k. clippers</a:t>
            </a:r>
          </a:p>
        </p:txBody>
      </p:sp>
      <p:sp>
        <p:nvSpPr>
          <p:cNvPr id="10" name="Rectangle 9">
            <a:extLst>
              <a:ext uri="{FF2B5EF4-FFF2-40B4-BE49-F238E27FC236}">
                <a16:creationId xmlns:a16="http://schemas.microsoft.com/office/drawing/2014/main" id="{1596C150-ED24-8EC1-281F-5B3D7560D7CB}"/>
              </a:ext>
            </a:extLst>
          </p:cNvPr>
          <p:cNvSpPr/>
          <p:nvPr/>
        </p:nvSpPr>
        <p:spPr>
          <a:xfrm>
            <a:off x="109172" y="5134812"/>
            <a:ext cx="6639635" cy="195879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Early in 1696, the British government decided to withdraw all handmade coins from circulation and replace them with new, machine-made ones. This was known as the what?</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n. Great Recoinage					p. Fake Gate </a:t>
            </a:r>
          </a:p>
          <a:p>
            <a:pPr marL="228600" indent="-228600">
              <a:buAutoNum type="alphaLcPeriod"/>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o. Counterfeit Clip					q. Newton’s Net</a:t>
            </a:r>
          </a:p>
        </p:txBody>
      </p:sp>
      <p:sp>
        <p:nvSpPr>
          <p:cNvPr id="11" name="Rectangle 10">
            <a:extLst>
              <a:ext uri="{FF2B5EF4-FFF2-40B4-BE49-F238E27FC236}">
                <a16:creationId xmlns:a16="http://schemas.microsoft.com/office/drawing/2014/main" id="{5503E050-9106-D0D3-8E61-6DC5E1C9B0DF}"/>
              </a:ext>
            </a:extLst>
          </p:cNvPr>
          <p:cNvSpPr/>
          <p:nvPr/>
        </p:nvSpPr>
        <p:spPr>
          <a:xfrm>
            <a:off x="109172" y="7227902"/>
            <a:ext cx="6639635" cy="141646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of Newton’s many secrets was that he practiced what?</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 magic							t. clipping </a:t>
            </a:r>
          </a:p>
          <a:p>
            <a:pPr marL="228600" indent="-228600">
              <a:buAutoNum type="alphaLcPeriod"/>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 alchemy						u. stealing</a:t>
            </a:r>
          </a:p>
        </p:txBody>
      </p:sp>
    </p:spTree>
    <p:extLst>
      <p:ext uri="{BB962C8B-B14F-4D97-AF65-F5344CB8AC3E}">
        <p14:creationId xmlns:p14="http://schemas.microsoft.com/office/powerpoint/2010/main" val="2974513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490ED441-6B23-92C8-494D-E250917A4155}"/>
              </a:ext>
            </a:extLst>
          </p:cNvPr>
          <p:cNvSpPr/>
          <p:nvPr/>
        </p:nvSpPr>
        <p:spPr>
          <a:xfrm>
            <a:off x="109182" y="893132"/>
            <a:ext cx="6639636" cy="199786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chemeClr val="tx1"/>
                </a:solidFill>
                <a:effectLst/>
                <a:latin typeface="Open Sans" panose="020B0606030504020204" pitchFamily="34" charset="0"/>
              </a:rPr>
              <a:t>Katherine Johnson worked with numbers. She worked for NASA. She helped people travel into space.</a:t>
            </a:r>
          </a:p>
          <a:p>
            <a:pPr algn="l"/>
            <a:endParaRPr lang="en-US" sz="1400" b="0" i="0" dirty="0">
              <a:solidFill>
                <a:schemeClr val="tx1"/>
              </a:solidFill>
              <a:effectLst/>
              <a:latin typeface="Open Sans" panose="020B0606030504020204" pitchFamily="34" charset="0"/>
            </a:endParaRPr>
          </a:p>
          <a:p>
            <a:pPr algn="l"/>
            <a:r>
              <a:rPr lang="en-US" sz="1400" b="0" i="0" dirty="0">
                <a:solidFill>
                  <a:schemeClr val="tx1"/>
                </a:solidFill>
                <a:effectLst/>
                <a:latin typeface="Open Sans" panose="020B0606030504020204" pitchFamily="34" charset="0"/>
              </a:rPr>
              <a:t>Johnson was born in 1918. She grew up in West Virginia.</a:t>
            </a:r>
          </a:p>
          <a:p>
            <a:pPr algn="l"/>
            <a:endParaRPr lang="en-US" sz="1400" b="0" i="0" dirty="0">
              <a:solidFill>
                <a:schemeClr val="tx1"/>
              </a:solidFill>
              <a:effectLst/>
              <a:latin typeface="Open Sans" panose="020B0606030504020204" pitchFamily="34" charset="0"/>
            </a:endParaRPr>
          </a:p>
          <a:p>
            <a:pPr algn="l"/>
            <a:r>
              <a:rPr lang="en-US" sz="1400" b="0" i="0" dirty="0">
                <a:solidFill>
                  <a:schemeClr val="tx1"/>
                </a:solidFill>
                <a:effectLst/>
                <a:latin typeface="Open Sans" panose="020B0606030504020204" pitchFamily="34" charset="0"/>
              </a:rPr>
              <a:t>Johnson was smart. She was good at math. She finished middle school early. She was only 10.</a:t>
            </a:r>
          </a:p>
          <a:p>
            <a:pPr algn="l"/>
            <a:endParaRPr lang="en-US" sz="1400" b="0" i="0" dirty="0">
              <a:solidFill>
                <a:schemeClr val="tx1"/>
              </a:solidFill>
              <a:effectLst/>
              <a:latin typeface="Open Sans" panose="020B0606030504020204" pitchFamily="34" charset="0"/>
            </a:endParaRPr>
          </a:p>
          <a:p>
            <a:pPr algn="l"/>
            <a:r>
              <a:rPr lang="en-US" sz="1400" b="0" i="0" dirty="0">
                <a:solidFill>
                  <a:schemeClr val="tx1"/>
                </a:solidFill>
                <a:effectLst/>
                <a:latin typeface="Open Sans" panose="020B0606030504020204" pitchFamily="34" charset="0"/>
              </a:rPr>
              <a:t>She could not go to high school.</a:t>
            </a:r>
          </a:p>
        </p:txBody>
      </p:sp>
      <p:sp>
        <p:nvSpPr>
          <p:cNvPr id="10" name="Rectangle 9">
            <a:extLst>
              <a:ext uri="{FF2B5EF4-FFF2-40B4-BE49-F238E27FC236}">
                <a16:creationId xmlns:a16="http://schemas.microsoft.com/office/drawing/2014/main" id="{26B144A1-8CC1-6632-02FA-E1A5111BE6B0}"/>
              </a:ext>
            </a:extLst>
          </p:cNvPr>
          <p:cNvSpPr/>
          <p:nvPr/>
        </p:nvSpPr>
        <p:spPr>
          <a:xfrm>
            <a:off x="109182" y="2987484"/>
            <a:ext cx="6639636" cy="82655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Gale biography document on Katherine Johnson. Put the events in order based on when they happened. When they are in the right order, use the numbers as your code on your answer sheet. This is how you finally escape! </a:t>
            </a:r>
          </a:p>
        </p:txBody>
      </p:sp>
      <p:sp>
        <p:nvSpPr>
          <p:cNvPr id="12" name="Rectangle 11">
            <a:extLst>
              <a:ext uri="{FF2B5EF4-FFF2-40B4-BE49-F238E27FC236}">
                <a16:creationId xmlns:a16="http://schemas.microsoft.com/office/drawing/2014/main" id="{C1B5286D-3677-1E30-1680-5C18174331B2}"/>
              </a:ext>
            </a:extLst>
          </p:cNvPr>
          <p:cNvSpPr/>
          <p:nvPr/>
        </p:nvSpPr>
        <p:spPr>
          <a:xfrm>
            <a:off x="0" y="3890176"/>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70B56DA-77D7-A9DE-76A6-17373F278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4126035"/>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CC2C80E5-BC97-C838-2941-009661A03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4060090"/>
            <a:ext cx="992459" cy="289209"/>
          </a:xfrm>
          <a:prstGeom prst="rect">
            <a:avLst/>
          </a:prstGeom>
        </p:spPr>
      </p:pic>
      <p:sp>
        <p:nvSpPr>
          <p:cNvPr id="15" name="Rectangle 14">
            <a:extLst>
              <a:ext uri="{FF2B5EF4-FFF2-40B4-BE49-F238E27FC236}">
                <a16:creationId xmlns:a16="http://schemas.microsoft.com/office/drawing/2014/main" id="{EEE31369-A13A-6C15-5419-7EBEB877D5DD}"/>
              </a:ext>
            </a:extLst>
          </p:cNvPr>
          <p:cNvSpPr/>
          <p:nvPr/>
        </p:nvSpPr>
        <p:spPr>
          <a:xfrm>
            <a:off x="0" y="468221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6" name="Rectangle 15">
            <a:extLst>
              <a:ext uri="{FF2B5EF4-FFF2-40B4-BE49-F238E27FC236}">
                <a16:creationId xmlns:a16="http://schemas.microsoft.com/office/drawing/2014/main" id="{F87CDAAC-2F75-D9C1-C3F0-6578FAF6F0E4}"/>
              </a:ext>
            </a:extLst>
          </p:cNvPr>
          <p:cNvSpPr/>
          <p:nvPr/>
        </p:nvSpPr>
        <p:spPr>
          <a:xfrm>
            <a:off x="1596788" y="468221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latin typeface="Arial Black" panose="020B0A04020102020204" pitchFamily="34" charset="0"/>
            </a:endParaRPr>
          </a:p>
        </p:txBody>
      </p:sp>
      <p:sp>
        <p:nvSpPr>
          <p:cNvPr id="23" name="TextBox 22">
            <a:extLst>
              <a:ext uri="{FF2B5EF4-FFF2-40B4-BE49-F238E27FC236}">
                <a16:creationId xmlns:a16="http://schemas.microsoft.com/office/drawing/2014/main" id="{AEDFDB61-6FB4-0553-5950-D66DF1CB3627}"/>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1" name="TextBox 10">
            <a:extLst>
              <a:ext uri="{FF2B5EF4-FFF2-40B4-BE49-F238E27FC236}">
                <a16:creationId xmlns:a16="http://schemas.microsoft.com/office/drawing/2014/main" id="{94E195E3-174B-88E0-1FF2-3F52366F77D0}"/>
              </a:ext>
            </a:extLst>
          </p:cNvPr>
          <p:cNvSpPr txBox="1"/>
          <p:nvPr/>
        </p:nvSpPr>
        <p:spPr>
          <a:xfrm>
            <a:off x="1787511" y="66943"/>
            <a:ext cx="5070489" cy="646331"/>
          </a:xfrm>
          <a:prstGeom prst="rect">
            <a:avLst/>
          </a:prstGeom>
          <a:noFill/>
        </p:spPr>
        <p:txBody>
          <a:bodyPr wrap="square" rtlCol="0">
            <a:spAutoFit/>
          </a:bodyPr>
          <a:lstStyle/>
          <a:p>
            <a:pPr algn="r"/>
            <a:r>
              <a:rPr lang="en-US" sz="3600" b="1" dirty="0">
                <a:latin typeface="Open Sans" panose="020B0606030504020204" pitchFamily="34" charset="0"/>
                <a:ea typeface="Open Sans" panose="020B0606030504020204" pitchFamily="34" charset="0"/>
                <a:cs typeface="Open Sans" panose="020B0606030504020204" pitchFamily="34" charset="0"/>
              </a:rPr>
              <a:t>KATHERINE JOHNSON</a:t>
            </a:r>
          </a:p>
        </p:txBody>
      </p:sp>
      <p:sp>
        <p:nvSpPr>
          <p:cNvPr id="20" name="TextBox 19">
            <a:extLst>
              <a:ext uri="{FF2B5EF4-FFF2-40B4-BE49-F238E27FC236}">
                <a16:creationId xmlns:a16="http://schemas.microsoft.com/office/drawing/2014/main" id="{6CC21C65-0F66-8832-169B-A1D749920BE9}"/>
              </a:ext>
            </a:extLst>
          </p:cNvPr>
          <p:cNvSpPr txBox="1"/>
          <p:nvPr/>
        </p:nvSpPr>
        <p:spPr>
          <a:xfrm>
            <a:off x="1787510" y="4779715"/>
            <a:ext cx="5070489" cy="646331"/>
          </a:xfrm>
          <a:prstGeom prst="rect">
            <a:avLst/>
          </a:prstGeom>
          <a:noFill/>
        </p:spPr>
        <p:txBody>
          <a:bodyPr wrap="square" rtlCol="0">
            <a:spAutoFit/>
          </a:bodyPr>
          <a:lstStyle/>
          <a:p>
            <a:pPr algn="r"/>
            <a:r>
              <a:rPr lang="en-US" sz="3600" b="1" dirty="0">
                <a:latin typeface="Open Sans" panose="020B0606030504020204" pitchFamily="34" charset="0"/>
                <a:ea typeface="Open Sans" panose="020B0606030504020204" pitchFamily="34" charset="0"/>
                <a:cs typeface="Open Sans" panose="020B0606030504020204" pitchFamily="34" charset="0"/>
              </a:rPr>
              <a:t>KATHERINE JOHNSON</a:t>
            </a:r>
          </a:p>
        </p:txBody>
      </p:sp>
      <p:sp>
        <p:nvSpPr>
          <p:cNvPr id="21" name="Rectangle 20">
            <a:extLst>
              <a:ext uri="{FF2B5EF4-FFF2-40B4-BE49-F238E27FC236}">
                <a16:creationId xmlns:a16="http://schemas.microsoft.com/office/drawing/2014/main" id="{16D0B769-8338-73C6-D383-DFB559B86ABF}"/>
              </a:ext>
            </a:extLst>
          </p:cNvPr>
          <p:cNvSpPr/>
          <p:nvPr/>
        </p:nvSpPr>
        <p:spPr>
          <a:xfrm>
            <a:off x="109182" y="5563405"/>
            <a:ext cx="6639636" cy="199786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chemeClr val="tx1"/>
                </a:solidFill>
                <a:effectLst/>
                <a:latin typeface="Open Sans" panose="020B0606030504020204" pitchFamily="34" charset="0"/>
              </a:rPr>
              <a:t>Katherine Johnson worked with numbers. She worked for NASA. She helped people travel into space.</a:t>
            </a:r>
          </a:p>
          <a:p>
            <a:pPr algn="l"/>
            <a:endParaRPr lang="en-US" sz="1400" b="0" i="0" dirty="0">
              <a:solidFill>
                <a:schemeClr val="tx1"/>
              </a:solidFill>
              <a:effectLst/>
              <a:latin typeface="Open Sans" panose="020B0606030504020204" pitchFamily="34" charset="0"/>
            </a:endParaRPr>
          </a:p>
          <a:p>
            <a:pPr algn="l"/>
            <a:r>
              <a:rPr lang="en-US" sz="1400" b="0" i="0" dirty="0">
                <a:solidFill>
                  <a:schemeClr val="tx1"/>
                </a:solidFill>
                <a:effectLst/>
                <a:latin typeface="Open Sans" panose="020B0606030504020204" pitchFamily="34" charset="0"/>
              </a:rPr>
              <a:t>Johnson was born in 1918. She grew up in West Virginia.</a:t>
            </a:r>
          </a:p>
          <a:p>
            <a:pPr algn="l"/>
            <a:endParaRPr lang="en-US" sz="1400" b="0" i="0" dirty="0">
              <a:solidFill>
                <a:schemeClr val="tx1"/>
              </a:solidFill>
              <a:effectLst/>
              <a:latin typeface="Open Sans" panose="020B0606030504020204" pitchFamily="34" charset="0"/>
            </a:endParaRPr>
          </a:p>
          <a:p>
            <a:pPr algn="l"/>
            <a:r>
              <a:rPr lang="en-US" sz="1400" b="0" i="0" dirty="0">
                <a:solidFill>
                  <a:schemeClr val="tx1"/>
                </a:solidFill>
                <a:effectLst/>
                <a:latin typeface="Open Sans" panose="020B0606030504020204" pitchFamily="34" charset="0"/>
              </a:rPr>
              <a:t>Johnson was smart. She was good at math. She finished middle school early. She was only 10.</a:t>
            </a:r>
          </a:p>
          <a:p>
            <a:pPr algn="l"/>
            <a:endParaRPr lang="en-US" sz="1400" b="0" i="0" dirty="0">
              <a:solidFill>
                <a:schemeClr val="tx1"/>
              </a:solidFill>
              <a:effectLst/>
              <a:latin typeface="Open Sans" panose="020B0606030504020204" pitchFamily="34" charset="0"/>
            </a:endParaRPr>
          </a:p>
          <a:p>
            <a:pPr algn="l"/>
            <a:r>
              <a:rPr lang="en-US" sz="1400" b="0" i="0" dirty="0">
                <a:solidFill>
                  <a:schemeClr val="tx1"/>
                </a:solidFill>
                <a:effectLst/>
                <a:latin typeface="Open Sans" panose="020B0606030504020204" pitchFamily="34" charset="0"/>
              </a:rPr>
              <a:t>She could not go to high school.</a:t>
            </a:r>
          </a:p>
        </p:txBody>
      </p:sp>
      <p:sp>
        <p:nvSpPr>
          <p:cNvPr id="22" name="Rectangle 21">
            <a:extLst>
              <a:ext uri="{FF2B5EF4-FFF2-40B4-BE49-F238E27FC236}">
                <a16:creationId xmlns:a16="http://schemas.microsoft.com/office/drawing/2014/main" id="{A0919A32-FAC8-9244-149F-29B9E8CC2688}"/>
              </a:ext>
            </a:extLst>
          </p:cNvPr>
          <p:cNvSpPr/>
          <p:nvPr/>
        </p:nvSpPr>
        <p:spPr>
          <a:xfrm>
            <a:off x="109182" y="7657757"/>
            <a:ext cx="6639636" cy="82655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Gale biography document on Katherine Johnson. Put the events in order based on when they happened. When they are in the right order, use the numbers as your code on your answer sheet. This is how you finally escape! </a:t>
            </a:r>
          </a:p>
        </p:txBody>
      </p:sp>
    </p:spTree>
    <p:extLst>
      <p:ext uri="{BB962C8B-B14F-4D97-AF65-F5344CB8AC3E}">
        <p14:creationId xmlns:p14="http://schemas.microsoft.com/office/powerpoint/2010/main" val="341430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A1EA9B-E7D5-2787-4334-64915AA1ECA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69A5DD-6928-4431-2F8A-E8DEE51AF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719D8376-CE06-37E8-DF8B-34853819A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9" name="Rectangle 8">
            <a:extLst>
              <a:ext uri="{FF2B5EF4-FFF2-40B4-BE49-F238E27FC236}">
                <a16:creationId xmlns:a16="http://schemas.microsoft.com/office/drawing/2014/main" id="{A8051E3F-78BA-4CAD-76EA-6EFCDF53B75F}"/>
              </a:ext>
            </a:extLst>
          </p:cNvPr>
          <p:cNvSpPr/>
          <p:nvPr/>
        </p:nvSpPr>
        <p:spPr>
          <a:xfrm>
            <a:off x="224467" y="341651"/>
            <a:ext cx="6409066" cy="116189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692EBBC-7DBE-990F-B512-35BB80B34CD7}"/>
              </a:ext>
            </a:extLst>
          </p:cNvPr>
          <p:cNvSpPr/>
          <p:nvPr/>
        </p:nvSpPr>
        <p:spPr>
          <a:xfrm>
            <a:off x="234762" y="1769563"/>
            <a:ext cx="6409066" cy="110120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ADA6759-C3F0-DBED-F4C4-E969FF5B0DE7}"/>
              </a:ext>
            </a:extLst>
          </p:cNvPr>
          <p:cNvSpPr/>
          <p:nvPr/>
        </p:nvSpPr>
        <p:spPr>
          <a:xfrm>
            <a:off x="234762" y="3117504"/>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F252F35F-2128-A544-546B-2A30611B9754}"/>
              </a:ext>
            </a:extLst>
          </p:cNvPr>
          <p:cNvSpPr/>
          <p:nvPr/>
        </p:nvSpPr>
        <p:spPr>
          <a:xfrm>
            <a:off x="234762" y="4215391"/>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FECDC94-796B-D190-8D73-CC61813DA8B1}"/>
              </a:ext>
            </a:extLst>
          </p:cNvPr>
          <p:cNvSpPr/>
          <p:nvPr/>
        </p:nvSpPr>
        <p:spPr>
          <a:xfrm>
            <a:off x="234762" y="6412966"/>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8F932DA-FEFF-0317-250D-DD97B1D02E1B}"/>
              </a:ext>
            </a:extLst>
          </p:cNvPr>
          <p:cNvSpPr/>
          <p:nvPr/>
        </p:nvSpPr>
        <p:spPr>
          <a:xfrm>
            <a:off x="234762" y="7510083"/>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48DDDE1-852F-285D-8A6A-F20C1122F707}"/>
              </a:ext>
            </a:extLst>
          </p:cNvPr>
          <p:cNvSpPr/>
          <p:nvPr/>
        </p:nvSpPr>
        <p:spPr>
          <a:xfrm>
            <a:off x="336884" y="562574"/>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35" name="Rectangle 34">
            <a:extLst>
              <a:ext uri="{FF2B5EF4-FFF2-40B4-BE49-F238E27FC236}">
                <a16:creationId xmlns:a16="http://schemas.microsoft.com/office/drawing/2014/main" id="{E779347C-9AE9-35A9-9DB3-1C564C521FB2}"/>
              </a:ext>
            </a:extLst>
          </p:cNvPr>
          <p:cNvSpPr/>
          <p:nvPr/>
        </p:nvSpPr>
        <p:spPr>
          <a:xfrm>
            <a:off x="336884" y="759855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38" name="Rectangle 37">
            <a:extLst>
              <a:ext uri="{FF2B5EF4-FFF2-40B4-BE49-F238E27FC236}">
                <a16:creationId xmlns:a16="http://schemas.microsoft.com/office/drawing/2014/main" id="{56BC1583-1CBC-AC28-95A5-BDA11B3D1EAF}"/>
              </a:ext>
            </a:extLst>
          </p:cNvPr>
          <p:cNvSpPr/>
          <p:nvPr/>
        </p:nvSpPr>
        <p:spPr>
          <a:xfrm>
            <a:off x="336884" y="3212338"/>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40" name="Rectangle 39">
            <a:extLst>
              <a:ext uri="{FF2B5EF4-FFF2-40B4-BE49-F238E27FC236}">
                <a16:creationId xmlns:a16="http://schemas.microsoft.com/office/drawing/2014/main" id="{54251781-9111-39A5-A960-854C1C71273F}"/>
              </a:ext>
            </a:extLst>
          </p:cNvPr>
          <p:cNvSpPr/>
          <p:nvPr/>
        </p:nvSpPr>
        <p:spPr>
          <a:xfrm>
            <a:off x="336884" y="6507800"/>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41" name="Rectangle 40">
            <a:extLst>
              <a:ext uri="{FF2B5EF4-FFF2-40B4-BE49-F238E27FC236}">
                <a16:creationId xmlns:a16="http://schemas.microsoft.com/office/drawing/2014/main" id="{23D84E3E-67D9-BED6-1B77-67AE5222F9B5}"/>
              </a:ext>
            </a:extLst>
          </p:cNvPr>
          <p:cNvSpPr/>
          <p:nvPr/>
        </p:nvSpPr>
        <p:spPr>
          <a:xfrm>
            <a:off x="357475" y="2002541"/>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42" name="Rectangle 41">
            <a:extLst>
              <a:ext uri="{FF2B5EF4-FFF2-40B4-BE49-F238E27FC236}">
                <a16:creationId xmlns:a16="http://schemas.microsoft.com/office/drawing/2014/main" id="{43CDEEC5-CFDA-2EC8-96D5-5A24C627B890}"/>
              </a:ext>
            </a:extLst>
          </p:cNvPr>
          <p:cNvSpPr/>
          <p:nvPr/>
        </p:nvSpPr>
        <p:spPr>
          <a:xfrm>
            <a:off x="336884" y="431022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4" name="TextBox 3">
            <a:extLst>
              <a:ext uri="{FF2B5EF4-FFF2-40B4-BE49-F238E27FC236}">
                <a16:creationId xmlns:a16="http://schemas.microsoft.com/office/drawing/2014/main" id="{D5A8A4FC-10F8-5E77-022B-BFAC7EF7969B}"/>
              </a:ext>
            </a:extLst>
          </p:cNvPr>
          <p:cNvSpPr txBox="1"/>
          <p:nvPr/>
        </p:nvSpPr>
        <p:spPr>
          <a:xfrm>
            <a:off x="1273210" y="451490"/>
            <a:ext cx="5247901" cy="1015663"/>
          </a:xfrm>
          <a:prstGeom prst="rect">
            <a:avLst/>
          </a:prstGeom>
          <a:noFill/>
        </p:spPr>
        <p:txBody>
          <a:bodyPr wrap="square" rtlCol="0">
            <a:spAutoFit/>
          </a:bodyPr>
          <a:lstStyle/>
          <a:p>
            <a:r>
              <a:rPr lang="en-US" sz="1500" b="0" i="0" dirty="0">
                <a:solidFill>
                  <a:srgbClr val="000000"/>
                </a:solidFill>
                <a:effectLst/>
                <a:latin typeface="Open Sans" panose="020B0606030504020204" pitchFamily="34" charset="0"/>
              </a:rPr>
              <a:t>Johnson grew up in White Sulphur Springs, West Virginia. She was a very good student. She had a special talent for math. She finished middle school when she was only ten years old.</a:t>
            </a:r>
            <a:endParaRPr lang="en-US" sz="1500" i="1" dirty="0">
              <a:solidFill>
                <a:srgbClr val="DC440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E1816FE-49C0-2B5A-08A3-1119DF02F296}"/>
              </a:ext>
            </a:extLst>
          </p:cNvPr>
          <p:cNvSpPr txBox="1"/>
          <p:nvPr/>
        </p:nvSpPr>
        <p:spPr>
          <a:xfrm>
            <a:off x="1283508" y="1837698"/>
            <a:ext cx="5247901" cy="1015663"/>
          </a:xfrm>
          <a:prstGeom prst="rect">
            <a:avLst/>
          </a:prstGeom>
          <a:noFill/>
        </p:spPr>
        <p:txBody>
          <a:bodyPr wrap="square" rtlCol="0">
            <a:spAutoFit/>
          </a:bodyPr>
          <a:lstStyle/>
          <a:p>
            <a:r>
              <a:rPr lang="en-US" sz="1500" b="0" i="0" dirty="0">
                <a:solidFill>
                  <a:srgbClr val="000000"/>
                </a:solidFill>
                <a:effectLst/>
                <a:latin typeface="Open Sans" panose="020B0606030504020204" pitchFamily="34" charset="0"/>
              </a:rPr>
              <a:t>A movie called </a:t>
            </a:r>
            <a:r>
              <a:rPr lang="en-US" sz="1500" b="0" i="1" dirty="0">
                <a:solidFill>
                  <a:srgbClr val="000000"/>
                </a:solidFill>
                <a:effectLst/>
                <a:latin typeface="Open Sans" panose="020B0606030504020204" pitchFamily="34" charset="0"/>
              </a:rPr>
              <a:t>Hidden Figures</a:t>
            </a:r>
            <a:r>
              <a:rPr lang="en-US" sz="1500" b="0" i="0" dirty="0">
                <a:solidFill>
                  <a:srgbClr val="000000"/>
                </a:solidFill>
                <a:effectLst/>
                <a:latin typeface="Open Sans" panose="020B0606030504020204" pitchFamily="34" charset="0"/>
              </a:rPr>
              <a:t> focuses on the lives of three African American human computers. One of these is Katherine Johnson. The other women honored in the film were Mary Jackson and Dorothy Vaughan.</a:t>
            </a:r>
            <a:endParaRPr lang="en-US" sz="1500" i="1" dirty="0">
              <a:solidFill>
                <a:srgbClr val="DC440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4F01C84-EE95-22E4-46F6-9E8690C03EBE}"/>
              </a:ext>
            </a:extLst>
          </p:cNvPr>
          <p:cNvSpPr txBox="1"/>
          <p:nvPr/>
        </p:nvSpPr>
        <p:spPr>
          <a:xfrm>
            <a:off x="1349760" y="3389058"/>
            <a:ext cx="5247901" cy="323165"/>
          </a:xfrm>
          <a:prstGeom prst="rect">
            <a:avLst/>
          </a:prstGeom>
          <a:noFill/>
        </p:spPr>
        <p:txBody>
          <a:bodyPr wrap="squar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Katherine Johnson turned 100 years old.</a:t>
            </a:r>
          </a:p>
        </p:txBody>
      </p:sp>
      <p:sp>
        <p:nvSpPr>
          <p:cNvPr id="10" name="TextBox 9">
            <a:extLst>
              <a:ext uri="{FF2B5EF4-FFF2-40B4-BE49-F238E27FC236}">
                <a16:creationId xmlns:a16="http://schemas.microsoft.com/office/drawing/2014/main" id="{08330710-382D-8D74-CAE8-D0B660749CAD}"/>
              </a:ext>
            </a:extLst>
          </p:cNvPr>
          <p:cNvSpPr txBox="1"/>
          <p:nvPr/>
        </p:nvSpPr>
        <p:spPr>
          <a:xfrm>
            <a:off x="1349760" y="4371046"/>
            <a:ext cx="5247901" cy="553998"/>
          </a:xfrm>
          <a:prstGeom prst="rect">
            <a:avLst/>
          </a:prstGeom>
          <a:noFill/>
        </p:spPr>
        <p:txBody>
          <a:bodyPr wrap="square" rtlCol="0">
            <a:spAutoFit/>
          </a:bodyPr>
          <a:lstStyle/>
          <a:p>
            <a:r>
              <a:rPr lang="en-US" sz="1500" b="0" i="0" dirty="0">
                <a:solidFill>
                  <a:srgbClr val="000000"/>
                </a:solidFill>
                <a:effectLst/>
                <a:latin typeface="Open Sans" panose="020B0606030504020204" pitchFamily="34" charset="0"/>
              </a:rPr>
              <a:t>She married James Francis Goble, and they had three daughters together.</a:t>
            </a:r>
            <a:endParaRPr lang="en-US" sz="1500" i="1" dirty="0">
              <a:solidFill>
                <a:srgbClr val="DC440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ACFE137C-5579-BDD6-152A-1FB9396B255C}"/>
              </a:ext>
            </a:extLst>
          </p:cNvPr>
          <p:cNvSpPr txBox="1"/>
          <p:nvPr/>
        </p:nvSpPr>
        <p:spPr>
          <a:xfrm>
            <a:off x="1395927" y="6688656"/>
            <a:ext cx="5247901" cy="323165"/>
          </a:xfrm>
          <a:prstGeom prst="rect">
            <a:avLst/>
          </a:prstGeom>
          <a:noFill/>
        </p:spPr>
        <p:txBody>
          <a:bodyPr wrap="squar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Johnson retired from her job at NASA. </a:t>
            </a:r>
          </a:p>
        </p:txBody>
      </p:sp>
      <p:sp>
        <p:nvSpPr>
          <p:cNvPr id="13" name="TextBox 12">
            <a:extLst>
              <a:ext uri="{FF2B5EF4-FFF2-40B4-BE49-F238E27FC236}">
                <a16:creationId xmlns:a16="http://schemas.microsoft.com/office/drawing/2014/main" id="{5E8F96AE-8C8B-B24A-5054-C933A0CE0C88}"/>
              </a:ext>
            </a:extLst>
          </p:cNvPr>
          <p:cNvSpPr txBox="1"/>
          <p:nvPr/>
        </p:nvSpPr>
        <p:spPr>
          <a:xfrm>
            <a:off x="1273211" y="7690386"/>
            <a:ext cx="5247901" cy="584775"/>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Katherine was awarded the Presidential Medal of Freedom.</a:t>
            </a:r>
          </a:p>
        </p:txBody>
      </p:sp>
      <p:sp>
        <p:nvSpPr>
          <p:cNvPr id="11" name="TextBox 10">
            <a:extLst>
              <a:ext uri="{FF2B5EF4-FFF2-40B4-BE49-F238E27FC236}">
                <a16:creationId xmlns:a16="http://schemas.microsoft.com/office/drawing/2014/main" id="{E213679D-A887-80A0-DC25-285BA63633BF}"/>
              </a:ext>
            </a:extLst>
          </p:cNvPr>
          <p:cNvSpPr txBox="1"/>
          <p:nvPr/>
        </p:nvSpPr>
        <p:spPr>
          <a:xfrm>
            <a:off x="1339465" y="5446988"/>
            <a:ext cx="5115395" cy="553998"/>
          </a:xfrm>
          <a:prstGeom prst="rect">
            <a:avLst/>
          </a:prstGeom>
          <a:noFill/>
        </p:spPr>
        <p:txBody>
          <a:bodyPr wrap="square">
            <a:spAutoFit/>
          </a:bodyPr>
          <a:lstStyle/>
          <a:p>
            <a:r>
              <a:rPr lang="en-US" sz="1500" b="0" i="0" dirty="0">
                <a:solidFill>
                  <a:srgbClr val="000000"/>
                </a:solidFill>
                <a:effectLst/>
                <a:latin typeface="Open Sans" panose="020B0606030504020204" pitchFamily="34" charset="0"/>
              </a:rPr>
              <a:t>NASA succeeded in putting </a:t>
            </a:r>
            <a:r>
              <a:rPr lang="en-US" sz="1500" dirty="0">
                <a:solidFill>
                  <a:srgbClr val="000000"/>
                </a:solidFill>
                <a:latin typeface="Open Sans" panose="020B0606030504020204" pitchFamily="34" charset="0"/>
              </a:rPr>
              <a:t>the first person, Alan Shepard, </a:t>
            </a:r>
            <a:r>
              <a:rPr lang="en-US" sz="1500" b="0" i="0" dirty="0">
                <a:solidFill>
                  <a:srgbClr val="000000"/>
                </a:solidFill>
                <a:effectLst/>
                <a:latin typeface="Open Sans" panose="020B0606030504020204" pitchFamily="34" charset="0"/>
              </a:rPr>
              <a:t>into space</a:t>
            </a:r>
            <a:endParaRPr lang="en-US" sz="1500" dirty="0"/>
          </a:p>
        </p:txBody>
      </p:sp>
      <p:sp>
        <p:nvSpPr>
          <p:cNvPr id="14" name="Rectangle 13">
            <a:extLst>
              <a:ext uri="{FF2B5EF4-FFF2-40B4-BE49-F238E27FC236}">
                <a16:creationId xmlns:a16="http://schemas.microsoft.com/office/drawing/2014/main" id="{E02CE3F2-75AF-6015-2B13-E3C8F3201080}"/>
              </a:ext>
            </a:extLst>
          </p:cNvPr>
          <p:cNvSpPr/>
          <p:nvPr/>
        </p:nvSpPr>
        <p:spPr>
          <a:xfrm>
            <a:off x="234762" y="5315079"/>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424DE2A-7499-C446-A9B3-4FA4EBA24803}"/>
              </a:ext>
            </a:extLst>
          </p:cNvPr>
          <p:cNvSpPr/>
          <p:nvPr/>
        </p:nvSpPr>
        <p:spPr>
          <a:xfrm>
            <a:off x="364914" y="541137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7</a:t>
            </a:r>
          </a:p>
        </p:txBody>
      </p:sp>
    </p:spTree>
    <p:extLst>
      <p:ext uri="{BB962C8B-B14F-4D97-AF65-F5344CB8AC3E}">
        <p14:creationId xmlns:p14="http://schemas.microsoft.com/office/powerpoint/2010/main" val="214379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4360BD-7E1A-0ABC-CF70-B72EC635A3E3}"/>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48B52B-5F48-6FCA-6439-2AC158DCA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4" name="Picture 3" descr="Logo&#10;&#10;Description automatically generated">
            <a:extLst>
              <a:ext uri="{FF2B5EF4-FFF2-40B4-BE49-F238E27FC236}">
                <a16:creationId xmlns:a16="http://schemas.microsoft.com/office/drawing/2014/main" id="{7E7910AD-4600-9209-F4F8-6A1FC4B42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5" name="Rectangle 4">
            <a:extLst>
              <a:ext uri="{FF2B5EF4-FFF2-40B4-BE49-F238E27FC236}">
                <a16:creationId xmlns:a16="http://schemas.microsoft.com/office/drawing/2014/main" id="{B68B902A-C0AD-7BA8-8FF4-726BF8ED24CC}"/>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CITATION INFORMATION</a:t>
            </a:r>
          </a:p>
        </p:txBody>
      </p:sp>
      <p:sp>
        <p:nvSpPr>
          <p:cNvPr id="6" name="Rectangle 5">
            <a:extLst>
              <a:ext uri="{FF2B5EF4-FFF2-40B4-BE49-F238E27FC236}">
                <a16:creationId xmlns:a16="http://schemas.microsoft.com/office/drawing/2014/main" id="{95AD8892-52C6-9512-ADFA-B7ABBE8B041E}"/>
              </a:ext>
            </a:extLst>
          </p:cNvPr>
          <p:cNvSpPr/>
          <p:nvPr/>
        </p:nvSpPr>
        <p:spPr>
          <a:xfrm>
            <a:off x="117809" y="850544"/>
            <a:ext cx="853441" cy="1508287"/>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7" name="Rectangle 6">
            <a:extLst>
              <a:ext uri="{FF2B5EF4-FFF2-40B4-BE49-F238E27FC236}">
                <a16:creationId xmlns:a16="http://schemas.microsoft.com/office/drawing/2014/main" id="{9A2CFA68-1504-3145-73AC-74F6DEA09B23}"/>
              </a:ext>
            </a:extLst>
          </p:cNvPr>
          <p:cNvSpPr/>
          <p:nvPr/>
        </p:nvSpPr>
        <p:spPr>
          <a:xfrm>
            <a:off x="117804" y="2436706"/>
            <a:ext cx="853441" cy="1393507"/>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8" name="Rectangle 7">
            <a:extLst>
              <a:ext uri="{FF2B5EF4-FFF2-40B4-BE49-F238E27FC236}">
                <a16:creationId xmlns:a16="http://schemas.microsoft.com/office/drawing/2014/main" id="{1399B422-7750-82F4-6B6C-27395ED59512}"/>
              </a:ext>
            </a:extLst>
          </p:cNvPr>
          <p:cNvSpPr/>
          <p:nvPr/>
        </p:nvSpPr>
        <p:spPr>
          <a:xfrm>
            <a:off x="117804" y="3893105"/>
            <a:ext cx="862163" cy="67333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9" name="Rectangle 8">
            <a:extLst>
              <a:ext uri="{FF2B5EF4-FFF2-40B4-BE49-F238E27FC236}">
                <a16:creationId xmlns:a16="http://schemas.microsoft.com/office/drawing/2014/main" id="{A94D35D9-1327-AA0B-50B9-7B1E79742398}"/>
              </a:ext>
            </a:extLst>
          </p:cNvPr>
          <p:cNvSpPr/>
          <p:nvPr/>
        </p:nvSpPr>
        <p:spPr>
          <a:xfrm>
            <a:off x="126529" y="4656824"/>
            <a:ext cx="827269" cy="1265818"/>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7" name="Rectangle 16">
            <a:extLst>
              <a:ext uri="{FF2B5EF4-FFF2-40B4-BE49-F238E27FC236}">
                <a16:creationId xmlns:a16="http://schemas.microsoft.com/office/drawing/2014/main" id="{F39BEB85-CF97-1A51-9414-2593152B907C}"/>
              </a:ext>
            </a:extLst>
          </p:cNvPr>
          <p:cNvSpPr/>
          <p:nvPr/>
        </p:nvSpPr>
        <p:spPr>
          <a:xfrm>
            <a:off x="117804" y="6004948"/>
            <a:ext cx="835993" cy="1424983"/>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21" name="Rectangle 20">
            <a:extLst>
              <a:ext uri="{FF2B5EF4-FFF2-40B4-BE49-F238E27FC236}">
                <a16:creationId xmlns:a16="http://schemas.microsoft.com/office/drawing/2014/main" id="{A77F6A86-E07D-E6C3-3AE2-CF47D20F695F}"/>
              </a:ext>
            </a:extLst>
          </p:cNvPr>
          <p:cNvSpPr/>
          <p:nvPr/>
        </p:nvSpPr>
        <p:spPr>
          <a:xfrm>
            <a:off x="962526" y="845817"/>
            <a:ext cx="5803837" cy="151301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a:solidFill>
                  <a:srgbClr val="333333"/>
                </a:solidFill>
                <a:effectLst/>
                <a:latin typeface="Open Sans" panose="020B0606030504020204" pitchFamily="34" charset="0"/>
              </a:rPr>
              <a:t>"Inventors." </a:t>
            </a:r>
            <a:r>
              <a:rPr lang="en-US" sz="1100" b="0" i="1">
                <a:solidFill>
                  <a:srgbClr val="333333"/>
                </a:solidFill>
                <a:effectLst/>
                <a:latin typeface="Open Sans" panose="020B0606030504020204" pitchFamily="34" charset="0"/>
              </a:rPr>
              <a:t>Careers</a:t>
            </a:r>
            <a:r>
              <a:rPr lang="en-US" sz="1100" b="0" i="0">
                <a:solidFill>
                  <a:srgbClr val="333333"/>
                </a:solidFill>
                <a:effectLst/>
                <a:latin typeface="Open Sans" panose="020B0606030504020204" pitchFamily="34" charset="0"/>
              </a:rPr>
              <a:t>, Gale, 2014. Gale Elementary Online Collection. </a:t>
            </a:r>
            <a:r>
              <a:rPr lang="en-US" sz="1100" b="0" i="1">
                <a:solidFill>
                  <a:srgbClr val="333333"/>
                </a:solidFill>
                <a:effectLst/>
                <a:latin typeface="Open Sans" panose="020B0606030504020204" pitchFamily="34" charset="0"/>
              </a:rPr>
              <a:t>Gale In 	Context:Elementary</a:t>
            </a:r>
            <a:r>
              <a:rPr lang="en-US" sz="1100" b="0" i="0">
                <a:solidFill>
                  <a:srgbClr val="333333"/>
                </a:solidFill>
                <a:effectLst/>
                <a:latin typeface="Open Sans" panose="020B0606030504020204" pitchFamily="34" charset="0"/>
              </a:rPr>
              <a:t>, link.gale.com/apps/doc/MELTXB926039047/ITKE?u=[	</a:t>
            </a:r>
            <a:r>
              <a:rPr lang="en-US" sz="1100">
                <a:solidFill>
                  <a:srgbClr val="333333"/>
                </a:solidFill>
                <a:latin typeface="Open Sans" panose="020B0606030504020204" pitchFamily="34" charset="0"/>
              </a:rPr>
              <a:t>LOCATIONID]</a:t>
            </a:r>
            <a:r>
              <a:rPr lang="en-US" sz="1100" b="0" i="0">
                <a:solidFill>
                  <a:srgbClr val="333333"/>
                </a:solidFill>
                <a:effectLst/>
                <a:latin typeface="Open Sans" panose="020B0606030504020204" pitchFamily="34" charset="0"/>
              </a:rPr>
              <a:t>&amp;sid=bookmark-ITKE&amp;xid=60aa84d9. Accessed 22 Nov. 	2022.</a:t>
            </a:r>
          </a:p>
          <a:p>
            <a:endParaRPr lang="en-US" sz="1100" b="0" i="0">
              <a:solidFill>
                <a:srgbClr val="333333"/>
              </a:solidFill>
              <a:effectLst/>
              <a:latin typeface="Open Sans" panose="020B0606030504020204" pitchFamily="34" charset="0"/>
            </a:endParaRPr>
          </a:p>
          <a:p>
            <a:r>
              <a:rPr lang="en-US" sz="1100" b="0" i="0">
                <a:solidFill>
                  <a:srgbClr val="333333"/>
                </a:solidFill>
                <a:effectLst/>
                <a:latin typeface="Open Sans" panose="020B0606030504020204" pitchFamily="34" charset="0"/>
              </a:rPr>
              <a:t>"When Did That Happen? Invention." </a:t>
            </a:r>
            <a:r>
              <a:rPr lang="en-US" sz="1100" b="0" i="1">
                <a:solidFill>
                  <a:srgbClr val="333333"/>
                </a:solidFill>
                <a:effectLst/>
                <a:latin typeface="Open Sans" panose="020B0606030504020204" pitchFamily="34" charset="0"/>
              </a:rPr>
              <a:t>When Did That Happen? Invention</a:t>
            </a:r>
            <a:r>
              <a:rPr lang="en-US" sz="1100" b="0" i="0">
                <a:solidFill>
                  <a:srgbClr val="333333"/>
                </a:solidFill>
                <a:effectLst/>
                <a:latin typeface="Open Sans" panose="020B0606030504020204" pitchFamily="34" charset="0"/>
              </a:rPr>
              <a:t>, 1 Jan. 	2017. </a:t>
            </a:r>
            <a:r>
              <a:rPr lang="en-US" sz="1100" b="0" i="1">
                <a:solidFill>
                  <a:srgbClr val="333333"/>
                </a:solidFill>
                <a:effectLst/>
                <a:latin typeface="Open Sans" panose="020B0606030504020204" pitchFamily="34" charset="0"/>
              </a:rPr>
              <a:t>GaleInContext:Elementary</a:t>
            </a:r>
            <a:r>
              <a:rPr lang="en-US" sz="1100" b="0" i="0">
                <a:solidFill>
                  <a:srgbClr val="333333"/>
                </a:solidFill>
                <a:effectLst/>
                <a:latin typeface="Open Sans" panose="020B0606030504020204" pitchFamily="34" charset="0"/>
              </a:rPr>
              <a:t>, link.gale.com/apps/doc/YEVCQA2580428	62/ITKE?u=[LOCATIONID]&amp;sid=bookmark-ITKE&amp;xid=30fcbae8. Accessed 	22 Nov. 2022.</a:t>
            </a:r>
            <a:endParaRPr lang="en-US" sz="1100" i="1" dirty="0">
              <a:solidFill>
                <a:srgbClr val="DC440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6314EBC2-3B82-7BDD-71CA-80D61E3855C9}"/>
              </a:ext>
            </a:extLst>
          </p:cNvPr>
          <p:cNvSpPr/>
          <p:nvPr/>
        </p:nvSpPr>
        <p:spPr>
          <a:xfrm>
            <a:off x="971237" y="2439212"/>
            <a:ext cx="5803837" cy="136689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rgbClr val="333333"/>
                </a:solidFill>
                <a:effectLst/>
                <a:latin typeface="Open Sans" panose="020B0606030504020204" pitchFamily="34" charset="0"/>
              </a:rPr>
              <a:t>"Elizabeth Blackwell." </a:t>
            </a:r>
            <a:r>
              <a:rPr lang="en-US" sz="1100" b="0" i="1" dirty="0">
                <a:solidFill>
                  <a:srgbClr val="333333"/>
                </a:solidFill>
                <a:effectLst/>
                <a:latin typeface="Open Sans" panose="020B0606030504020204" pitchFamily="34" charset="0"/>
              </a:rPr>
              <a:t>Gale Elementary Online Collection</a:t>
            </a:r>
            <a:r>
              <a:rPr lang="en-US" sz="1100" b="0" i="0" dirty="0">
                <a:solidFill>
                  <a:srgbClr val="333333"/>
                </a:solidFill>
                <a:effectLst/>
                <a:latin typeface="Open Sans" panose="020B0606030504020204" pitchFamily="34" charset="0"/>
              </a:rPr>
              <a:t>, Gale, part of Cengage Group, 	2020. </a:t>
            </a:r>
            <a:r>
              <a:rPr lang="en-US" sz="1100" b="0" i="1" dirty="0" err="1">
                <a:solidFill>
                  <a:srgbClr val="333333"/>
                </a:solidFill>
                <a:effectLst/>
                <a:latin typeface="Open Sans" panose="020B0606030504020204" pitchFamily="34" charset="0"/>
              </a:rPr>
              <a:t>GaleInContext:Elementary</a:t>
            </a:r>
            <a:r>
              <a:rPr lang="en-US" sz="1100" b="0" i="0" dirty="0">
                <a:solidFill>
                  <a:srgbClr val="333333"/>
                </a:solidFill>
                <a:effectLst/>
                <a:latin typeface="Open Sans" panose="020B0606030504020204" pitchFamily="34" charset="0"/>
              </a:rPr>
              <a:t>, link.gale.com/apps/doc/ZZOJGN887306030/ITK	</a:t>
            </a:r>
            <a:r>
              <a:rPr lang="en-US" sz="1100" b="0" i="0" dirty="0" err="1">
                <a:solidFill>
                  <a:srgbClr val="333333"/>
                </a:solidFill>
                <a:effectLst/>
                <a:latin typeface="Open Sans" panose="020B0606030504020204" pitchFamily="34" charset="0"/>
              </a:rPr>
              <a:t>E?u</a:t>
            </a:r>
            <a:r>
              <a:rPr lang="en-US" sz="1100" b="0" i="0" dirty="0">
                <a:solidFill>
                  <a:srgbClr val="333333"/>
                </a:solidFill>
                <a:effectLst/>
                <a:latin typeface="Open Sans" panose="020B0606030504020204" pitchFamily="34" charset="0"/>
              </a:rPr>
              <a:t>=</a:t>
            </a:r>
            <a:r>
              <a:rPr lang="en-US" sz="1100" dirty="0">
                <a:solidFill>
                  <a:srgbClr val="333333"/>
                </a:solidFill>
                <a:latin typeface="Open Sans" panose="020B0606030504020204" pitchFamily="34" charset="0"/>
              </a:rPr>
              <a:t>[LOCATIONID]</a:t>
            </a:r>
            <a:r>
              <a:rPr lang="en-US" sz="1100" b="0" i="0" dirty="0">
                <a:solidFill>
                  <a:srgbClr val="333333"/>
                </a:solidFill>
                <a:effectLst/>
                <a:latin typeface="Open Sans" panose="020B0606030504020204" pitchFamily="34" charset="0"/>
              </a:rPr>
              <a:t>&amp;</a:t>
            </a:r>
            <a:r>
              <a:rPr lang="en-US" sz="1100" b="0" i="0" dirty="0" err="1">
                <a:solidFill>
                  <a:srgbClr val="333333"/>
                </a:solidFill>
                <a:effectLst/>
                <a:latin typeface="Open Sans" panose="020B0606030504020204" pitchFamily="34" charset="0"/>
              </a:rPr>
              <a:t>sid</a:t>
            </a:r>
            <a:r>
              <a:rPr lang="en-US" sz="1100" b="0" i="0" dirty="0">
                <a:solidFill>
                  <a:srgbClr val="333333"/>
                </a:solidFill>
                <a:effectLst/>
                <a:latin typeface="Open Sans" panose="020B0606030504020204" pitchFamily="34" charset="0"/>
              </a:rPr>
              <a:t>=</a:t>
            </a:r>
            <a:r>
              <a:rPr lang="en-US" sz="1100" b="0" i="0" dirty="0" err="1">
                <a:solidFill>
                  <a:srgbClr val="333333"/>
                </a:solidFill>
                <a:effectLst/>
                <a:latin typeface="Open Sans" panose="020B0606030504020204" pitchFamily="34" charset="0"/>
              </a:rPr>
              <a:t>bookmark-ITKE&amp;xid</a:t>
            </a:r>
            <a:r>
              <a:rPr lang="en-US" sz="1100" b="0" i="0" dirty="0">
                <a:solidFill>
                  <a:srgbClr val="333333"/>
                </a:solidFill>
                <a:effectLst/>
                <a:latin typeface="Open Sans" panose="020B0606030504020204" pitchFamily="34" charset="0"/>
              </a:rPr>
              <a:t>=af18b575. Accessed 28 Nov. 2022.</a:t>
            </a:r>
          </a:p>
          <a:p>
            <a:endParaRPr lang="en-US" sz="1100" b="0" i="0" dirty="0">
              <a:solidFill>
                <a:srgbClr val="333333"/>
              </a:solidFill>
              <a:effectLst/>
              <a:latin typeface="Open Sans" panose="020B0606030504020204" pitchFamily="34" charset="0"/>
            </a:endParaRPr>
          </a:p>
          <a:p>
            <a:r>
              <a:rPr lang="en-US" sz="1100" b="0" i="0" dirty="0">
                <a:solidFill>
                  <a:srgbClr val="333333"/>
                </a:solidFill>
                <a:effectLst/>
                <a:latin typeface="Open Sans" panose="020B0606030504020204" pitchFamily="34" charset="0"/>
              </a:rPr>
              <a:t>"Elizabeth Blackwell: The First Woman Doctor." </a:t>
            </a:r>
            <a:r>
              <a:rPr lang="en-US" sz="1100" b="0" i="1" dirty="0">
                <a:solidFill>
                  <a:srgbClr val="333333"/>
                </a:solidFill>
                <a:effectLst/>
                <a:latin typeface="Open Sans" panose="020B0606030504020204" pitchFamily="34" charset="0"/>
              </a:rPr>
              <a:t>Child Life</a:t>
            </a:r>
            <a:r>
              <a:rPr lang="en-US" sz="1100" b="0" i="0" dirty="0">
                <a:solidFill>
                  <a:srgbClr val="333333"/>
                </a:solidFill>
                <a:effectLst/>
                <a:latin typeface="Open Sans" panose="020B0606030504020204" pitchFamily="34" charset="0"/>
              </a:rPr>
              <a:t>, vol. 79, no. 3, Apr. 2000, p. </a:t>
            </a:r>
          </a:p>
          <a:p>
            <a:r>
              <a:rPr lang="en-US" sz="1100" dirty="0">
                <a:solidFill>
                  <a:srgbClr val="333333"/>
                </a:solidFill>
                <a:latin typeface="Open Sans" panose="020B0606030504020204" pitchFamily="34" charset="0"/>
              </a:rPr>
              <a:t>	</a:t>
            </a:r>
            <a:r>
              <a:rPr lang="en-US" sz="1100" b="0" i="0" dirty="0">
                <a:solidFill>
                  <a:srgbClr val="333333"/>
                </a:solidFill>
                <a:effectLst/>
                <a:latin typeface="Open Sans" panose="020B0606030504020204" pitchFamily="34" charset="0"/>
              </a:rPr>
              <a:t>24. </a:t>
            </a:r>
            <a:r>
              <a:rPr lang="en-US" sz="1100" b="0" i="1" dirty="0" err="1">
                <a:solidFill>
                  <a:srgbClr val="333333"/>
                </a:solidFill>
                <a:effectLst/>
                <a:latin typeface="Open Sans" panose="020B0606030504020204" pitchFamily="34" charset="0"/>
              </a:rPr>
              <a:t>GaleInContext:Elementary</a:t>
            </a:r>
            <a:r>
              <a:rPr lang="en-US" sz="1100" b="0" i="0" dirty="0">
                <a:solidFill>
                  <a:srgbClr val="333333"/>
                </a:solidFill>
                <a:effectLst/>
                <a:latin typeface="Open Sans" panose="020B0606030504020204" pitchFamily="34" charset="0"/>
              </a:rPr>
              <a:t>, link.gale.com/apps/doc/A61523858/</a:t>
            </a:r>
            <a:r>
              <a:rPr lang="en-US" sz="1100" b="0" i="0" dirty="0" err="1">
                <a:solidFill>
                  <a:srgbClr val="333333"/>
                </a:solidFill>
                <a:effectLst/>
                <a:latin typeface="Open Sans" panose="020B0606030504020204" pitchFamily="34" charset="0"/>
              </a:rPr>
              <a:t>ITKE?u</a:t>
            </a:r>
            <a:r>
              <a:rPr lang="en-US" sz="1100" b="0" i="0" dirty="0">
                <a:solidFill>
                  <a:srgbClr val="333333"/>
                </a:solidFill>
                <a:effectLst/>
                <a:latin typeface="Open Sans" panose="020B0606030504020204" pitchFamily="34" charset="0"/>
              </a:rPr>
              <a:t>=[LOCA	TIONID]&amp;</a:t>
            </a:r>
            <a:r>
              <a:rPr lang="en-US" sz="1100" b="0" i="0" dirty="0" err="1">
                <a:solidFill>
                  <a:srgbClr val="333333"/>
                </a:solidFill>
                <a:effectLst/>
                <a:latin typeface="Open Sans" panose="020B0606030504020204" pitchFamily="34" charset="0"/>
              </a:rPr>
              <a:t>sid</a:t>
            </a:r>
            <a:r>
              <a:rPr lang="en-US" sz="1100" b="0" i="0" dirty="0">
                <a:solidFill>
                  <a:srgbClr val="333333"/>
                </a:solidFill>
                <a:effectLst/>
                <a:latin typeface="Open Sans" panose="020B0606030504020204" pitchFamily="34" charset="0"/>
              </a:rPr>
              <a:t>=</a:t>
            </a:r>
            <a:r>
              <a:rPr lang="en-US" sz="1100" b="0" i="0" dirty="0" err="1">
                <a:solidFill>
                  <a:srgbClr val="333333"/>
                </a:solidFill>
                <a:effectLst/>
                <a:latin typeface="Open Sans" panose="020B0606030504020204" pitchFamily="34" charset="0"/>
              </a:rPr>
              <a:t>bookmark-ITKE&amp;xid</a:t>
            </a:r>
            <a:r>
              <a:rPr lang="en-US" sz="1100" b="0" i="0" dirty="0">
                <a:solidFill>
                  <a:srgbClr val="333333"/>
                </a:solidFill>
                <a:effectLst/>
                <a:latin typeface="Open Sans" panose="020B0606030504020204" pitchFamily="34" charset="0"/>
              </a:rPr>
              <a:t>=f9e03b99. Accessed 28 Nov. 2022.</a:t>
            </a:r>
          </a:p>
        </p:txBody>
      </p:sp>
      <p:sp>
        <p:nvSpPr>
          <p:cNvPr id="23" name="Rectangle 22">
            <a:extLst>
              <a:ext uri="{FF2B5EF4-FFF2-40B4-BE49-F238E27FC236}">
                <a16:creationId xmlns:a16="http://schemas.microsoft.com/office/drawing/2014/main" id="{B350844F-A3E0-FF85-3138-F23B3FB3B3EB}"/>
              </a:ext>
            </a:extLst>
          </p:cNvPr>
          <p:cNvSpPr/>
          <p:nvPr/>
        </p:nvSpPr>
        <p:spPr>
          <a:xfrm>
            <a:off x="953797" y="3898116"/>
            <a:ext cx="5803837" cy="67333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rgbClr val="333333"/>
                </a:solidFill>
                <a:effectLst/>
                <a:latin typeface="Open Sans" panose="020B0606030504020204" pitchFamily="34" charset="0"/>
              </a:rPr>
              <a:t>"Ada Lovelace." </a:t>
            </a:r>
            <a:r>
              <a:rPr lang="en-US" sz="1100" b="0" i="1" dirty="0">
                <a:solidFill>
                  <a:srgbClr val="333333"/>
                </a:solidFill>
                <a:effectLst/>
                <a:latin typeface="Open Sans" panose="020B0606030504020204" pitchFamily="34" charset="0"/>
              </a:rPr>
              <a:t>Gale Elementary Online Collection</a:t>
            </a:r>
            <a:r>
              <a:rPr lang="en-US" sz="1100" b="0" i="0" dirty="0">
                <a:solidFill>
                  <a:srgbClr val="333333"/>
                </a:solidFill>
                <a:effectLst/>
                <a:latin typeface="Open Sans" panose="020B0606030504020204" pitchFamily="34" charset="0"/>
              </a:rPr>
              <a:t>, Gale, part of Cengage Group, 	2020. </a:t>
            </a:r>
            <a:r>
              <a:rPr lang="en-US" sz="1100" b="0" i="1" dirty="0" err="1">
                <a:solidFill>
                  <a:srgbClr val="333333"/>
                </a:solidFill>
                <a:effectLst/>
                <a:latin typeface="Open Sans" panose="020B0606030504020204" pitchFamily="34" charset="0"/>
              </a:rPr>
              <a:t>GaleInContext:Elementary</a:t>
            </a:r>
            <a:r>
              <a:rPr lang="en-US" sz="1100" b="0" i="0" dirty="0">
                <a:solidFill>
                  <a:srgbClr val="333333"/>
                </a:solidFill>
                <a:effectLst/>
                <a:latin typeface="Open Sans" panose="020B0606030504020204" pitchFamily="34" charset="0"/>
              </a:rPr>
              <a:t>, link.gale.com/apps/doc/JHGCFN845370830/ITKE	?u=[LOCATIONID]&amp;</a:t>
            </a:r>
            <a:r>
              <a:rPr lang="en-US" sz="1100" b="0" i="0" dirty="0" err="1">
                <a:solidFill>
                  <a:srgbClr val="333333"/>
                </a:solidFill>
                <a:effectLst/>
                <a:latin typeface="Open Sans" panose="020B0606030504020204" pitchFamily="34" charset="0"/>
              </a:rPr>
              <a:t>sid</a:t>
            </a:r>
            <a:r>
              <a:rPr lang="en-US" sz="1100" b="0" i="0" dirty="0">
                <a:solidFill>
                  <a:srgbClr val="333333"/>
                </a:solidFill>
                <a:effectLst/>
                <a:latin typeface="Open Sans" panose="020B0606030504020204" pitchFamily="34" charset="0"/>
              </a:rPr>
              <a:t>=</a:t>
            </a:r>
            <a:r>
              <a:rPr lang="en-US" sz="1100" b="0" i="0" dirty="0" err="1">
                <a:solidFill>
                  <a:srgbClr val="333333"/>
                </a:solidFill>
                <a:effectLst/>
                <a:latin typeface="Open Sans" panose="020B0606030504020204" pitchFamily="34" charset="0"/>
              </a:rPr>
              <a:t>bookmark-ITKE&amp;xid</a:t>
            </a:r>
            <a:r>
              <a:rPr lang="en-US" sz="1100" b="0" i="0" dirty="0">
                <a:solidFill>
                  <a:srgbClr val="333333"/>
                </a:solidFill>
                <a:effectLst/>
                <a:latin typeface="Open Sans" panose="020B0606030504020204" pitchFamily="34" charset="0"/>
              </a:rPr>
              <a:t>=238f912f. Accessed 28 Nov. 2022.</a:t>
            </a:r>
            <a:endParaRPr lang="en-US" sz="1100" dirty="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1ED6553-9009-EC44-9544-68C40FACAB66}"/>
              </a:ext>
            </a:extLst>
          </p:cNvPr>
          <p:cNvSpPr/>
          <p:nvPr/>
        </p:nvSpPr>
        <p:spPr>
          <a:xfrm>
            <a:off x="953797" y="4658442"/>
            <a:ext cx="5803837" cy="126581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rgbClr val="333333"/>
                </a:solidFill>
                <a:effectLst/>
                <a:latin typeface="Open Sans" panose="020B0606030504020204" pitchFamily="34" charset="0"/>
              </a:rPr>
              <a:t>"Isaac Newton." </a:t>
            </a:r>
            <a:r>
              <a:rPr lang="en-US" sz="1100" b="0" i="1" dirty="0">
                <a:solidFill>
                  <a:srgbClr val="333333"/>
                </a:solidFill>
                <a:effectLst/>
                <a:latin typeface="Open Sans" panose="020B0606030504020204" pitchFamily="34" charset="0"/>
              </a:rPr>
              <a:t>Gale Elementary Online Collection</a:t>
            </a:r>
            <a:r>
              <a:rPr lang="en-US" sz="1100" b="0" i="0" dirty="0">
                <a:solidFill>
                  <a:srgbClr val="333333"/>
                </a:solidFill>
                <a:effectLst/>
                <a:latin typeface="Open Sans" panose="020B0606030504020204" pitchFamily="34" charset="0"/>
              </a:rPr>
              <a:t>, Gale, part of Cengage Group, </a:t>
            </a:r>
          </a:p>
          <a:p>
            <a:r>
              <a:rPr lang="en-US" sz="1100" dirty="0">
                <a:solidFill>
                  <a:srgbClr val="333333"/>
                </a:solidFill>
                <a:latin typeface="Open Sans" panose="020B0606030504020204" pitchFamily="34" charset="0"/>
              </a:rPr>
              <a:t>	</a:t>
            </a:r>
            <a:r>
              <a:rPr lang="en-US" sz="1100" b="0" i="0" dirty="0">
                <a:solidFill>
                  <a:srgbClr val="333333"/>
                </a:solidFill>
                <a:effectLst/>
                <a:latin typeface="Open Sans" panose="020B0606030504020204" pitchFamily="34" charset="0"/>
              </a:rPr>
              <a:t>2022. </a:t>
            </a:r>
            <a:r>
              <a:rPr lang="en-US" sz="1100" b="0" i="1" dirty="0" err="1">
                <a:solidFill>
                  <a:srgbClr val="333333"/>
                </a:solidFill>
                <a:effectLst/>
                <a:latin typeface="Open Sans" panose="020B0606030504020204" pitchFamily="34" charset="0"/>
              </a:rPr>
              <a:t>GaleInContext:Elementary</a:t>
            </a:r>
            <a:r>
              <a:rPr lang="en-US" sz="1100" b="0" i="0" dirty="0">
                <a:solidFill>
                  <a:srgbClr val="333333"/>
                </a:solidFill>
                <a:effectLst/>
                <a:latin typeface="Open Sans" panose="020B0606030504020204" pitchFamily="34" charset="0"/>
              </a:rPr>
              <a:t>, link.gale.com/apps/doc/KRWJBS309846111/ITKE	?u=[LOCATIONID]&amp;</a:t>
            </a:r>
            <a:r>
              <a:rPr lang="en-US" sz="1100" b="0" i="0" dirty="0" err="1">
                <a:solidFill>
                  <a:srgbClr val="333333"/>
                </a:solidFill>
                <a:effectLst/>
                <a:latin typeface="Open Sans" panose="020B0606030504020204" pitchFamily="34" charset="0"/>
              </a:rPr>
              <a:t>sid</a:t>
            </a:r>
            <a:r>
              <a:rPr lang="en-US" sz="1100" b="0" i="0" dirty="0">
                <a:solidFill>
                  <a:srgbClr val="333333"/>
                </a:solidFill>
                <a:effectLst/>
                <a:latin typeface="Open Sans" panose="020B0606030504020204" pitchFamily="34" charset="0"/>
              </a:rPr>
              <a:t>=</a:t>
            </a:r>
            <a:r>
              <a:rPr lang="en-US" sz="1100" b="0" i="0" dirty="0" err="1">
                <a:solidFill>
                  <a:srgbClr val="333333"/>
                </a:solidFill>
                <a:effectLst/>
                <a:latin typeface="Open Sans" panose="020B0606030504020204" pitchFamily="34" charset="0"/>
              </a:rPr>
              <a:t>bookmark-ITKE&amp;xid</a:t>
            </a:r>
            <a:r>
              <a:rPr lang="en-US" sz="1100" b="0" i="0" dirty="0">
                <a:solidFill>
                  <a:srgbClr val="333333"/>
                </a:solidFill>
                <a:effectLst/>
                <a:latin typeface="Open Sans" panose="020B0606030504020204" pitchFamily="34" charset="0"/>
              </a:rPr>
              <a:t>=7232c7b2. Accessed 28 Nov. 2022.</a:t>
            </a:r>
          </a:p>
          <a:p>
            <a:endParaRPr lang="en-US" sz="1100" dirty="0">
              <a:solidFill>
                <a:srgbClr val="333333"/>
              </a:solidFill>
              <a:latin typeface="Open Sans" panose="020B0606030504020204" pitchFamily="34" charset="0"/>
            </a:endParaRPr>
          </a:p>
          <a:p>
            <a:r>
              <a:rPr lang="en-US" sz="1100" b="0" i="0" dirty="0">
                <a:solidFill>
                  <a:srgbClr val="333333"/>
                </a:solidFill>
                <a:effectLst/>
                <a:latin typeface="Open Sans" panose="020B0606030504020204" pitchFamily="34" charset="0"/>
              </a:rPr>
              <a:t>Rosinsky, Natalie M. "Sir Isaac Newton ... detective." </a:t>
            </a:r>
            <a:r>
              <a:rPr lang="en-US" sz="1100" b="0" i="1" dirty="0">
                <a:solidFill>
                  <a:srgbClr val="333333"/>
                </a:solidFill>
                <a:effectLst/>
                <a:latin typeface="Open Sans" panose="020B0606030504020204" pitchFamily="34" charset="0"/>
              </a:rPr>
              <a:t>Odyssey</a:t>
            </a:r>
            <a:r>
              <a:rPr lang="en-US" sz="1100" b="0" i="0" dirty="0">
                <a:solidFill>
                  <a:srgbClr val="333333"/>
                </a:solidFill>
                <a:effectLst/>
                <a:latin typeface="Open Sans" panose="020B0606030504020204" pitchFamily="34" charset="0"/>
              </a:rPr>
              <a:t>, vol. 19, no. 2, Feb. 2010, 	pp.32+. </a:t>
            </a:r>
            <a:r>
              <a:rPr lang="en-US" sz="1100" b="0" i="1" dirty="0" err="1">
                <a:solidFill>
                  <a:srgbClr val="333333"/>
                </a:solidFill>
                <a:effectLst/>
                <a:latin typeface="Open Sans" panose="020B0606030504020204" pitchFamily="34" charset="0"/>
              </a:rPr>
              <a:t>GaleInContext:Elementary</a:t>
            </a:r>
            <a:r>
              <a:rPr lang="en-US" sz="1100" b="0" i="0" dirty="0">
                <a:solidFill>
                  <a:srgbClr val="333333"/>
                </a:solidFill>
                <a:effectLst/>
                <a:latin typeface="Open Sans" panose="020B0606030504020204" pitchFamily="34" charset="0"/>
              </a:rPr>
              <a:t>, link.gale.com/apps/doc/A225246468/</a:t>
            </a:r>
            <a:r>
              <a:rPr lang="en-US" sz="1100" b="0" i="0" dirty="0" err="1">
                <a:solidFill>
                  <a:srgbClr val="333333"/>
                </a:solidFill>
                <a:effectLst/>
                <a:latin typeface="Open Sans" panose="020B0606030504020204" pitchFamily="34" charset="0"/>
              </a:rPr>
              <a:t>ITKE?u</a:t>
            </a:r>
            <a:r>
              <a:rPr lang="en-US" sz="1100" b="0" i="0" dirty="0">
                <a:solidFill>
                  <a:srgbClr val="333333"/>
                </a:solidFill>
                <a:effectLst/>
                <a:latin typeface="Open Sans" panose="020B0606030504020204" pitchFamily="34" charset="0"/>
              </a:rPr>
              <a:t>=	[LOCATIONID]&amp;</a:t>
            </a:r>
            <a:r>
              <a:rPr lang="en-US" sz="1100" b="0" i="0" dirty="0" err="1">
                <a:solidFill>
                  <a:srgbClr val="333333"/>
                </a:solidFill>
                <a:effectLst/>
                <a:latin typeface="Open Sans" panose="020B0606030504020204" pitchFamily="34" charset="0"/>
              </a:rPr>
              <a:t>sid</a:t>
            </a:r>
            <a:r>
              <a:rPr lang="en-US" sz="1100" b="0" i="0" dirty="0">
                <a:solidFill>
                  <a:srgbClr val="333333"/>
                </a:solidFill>
                <a:effectLst/>
                <a:latin typeface="Open Sans" panose="020B0606030504020204" pitchFamily="34" charset="0"/>
              </a:rPr>
              <a:t>=</a:t>
            </a:r>
            <a:r>
              <a:rPr lang="en-US" sz="1100" b="0" i="0" dirty="0" err="1">
                <a:solidFill>
                  <a:srgbClr val="333333"/>
                </a:solidFill>
                <a:effectLst/>
                <a:latin typeface="Open Sans" panose="020B0606030504020204" pitchFamily="34" charset="0"/>
              </a:rPr>
              <a:t>bookmark-ITKE&amp;xid</a:t>
            </a:r>
            <a:r>
              <a:rPr lang="en-US" sz="1100" b="0" i="0" dirty="0">
                <a:solidFill>
                  <a:srgbClr val="333333"/>
                </a:solidFill>
                <a:effectLst/>
                <a:latin typeface="Open Sans" panose="020B0606030504020204" pitchFamily="34" charset="0"/>
              </a:rPr>
              <a:t>=fc42636f. Accessed 28 Nov. 2022.</a:t>
            </a:r>
          </a:p>
        </p:txBody>
      </p:sp>
      <p:sp>
        <p:nvSpPr>
          <p:cNvPr id="25" name="Rectangle 24">
            <a:extLst>
              <a:ext uri="{FF2B5EF4-FFF2-40B4-BE49-F238E27FC236}">
                <a16:creationId xmlns:a16="http://schemas.microsoft.com/office/drawing/2014/main" id="{1F5E16D7-7BA0-FDB3-E9ED-6931E0DE6D63}"/>
              </a:ext>
            </a:extLst>
          </p:cNvPr>
          <p:cNvSpPr/>
          <p:nvPr/>
        </p:nvSpPr>
        <p:spPr>
          <a:xfrm>
            <a:off x="956931" y="6011256"/>
            <a:ext cx="5809432" cy="1424983"/>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rgbClr val="333333"/>
                </a:solidFill>
                <a:effectLst/>
                <a:latin typeface="Open Sans" panose="020B0606030504020204" pitchFamily="34" charset="0"/>
              </a:rPr>
              <a:t>"Katherine Johnson." </a:t>
            </a:r>
            <a:r>
              <a:rPr lang="en-US" sz="1100" b="0" i="1" dirty="0">
                <a:solidFill>
                  <a:srgbClr val="333333"/>
                </a:solidFill>
                <a:effectLst/>
                <a:latin typeface="Open Sans" panose="020B0606030504020204" pitchFamily="34" charset="0"/>
              </a:rPr>
              <a:t>Gale Elementary Online Collection</a:t>
            </a:r>
            <a:r>
              <a:rPr lang="en-US" sz="1100" b="0" i="0" dirty="0">
                <a:solidFill>
                  <a:srgbClr val="333333"/>
                </a:solidFill>
                <a:effectLst/>
                <a:latin typeface="Open Sans" panose="020B0606030504020204" pitchFamily="34" charset="0"/>
              </a:rPr>
              <a:t>, Gale, part of Cengage Group, 	2020. </a:t>
            </a:r>
            <a:r>
              <a:rPr lang="en-US" sz="1100" b="0" i="1" dirty="0" err="1">
                <a:solidFill>
                  <a:srgbClr val="333333"/>
                </a:solidFill>
                <a:effectLst/>
                <a:latin typeface="Open Sans" panose="020B0606030504020204" pitchFamily="34" charset="0"/>
              </a:rPr>
              <a:t>GaleInContext:Elementary</a:t>
            </a:r>
            <a:r>
              <a:rPr lang="en-US" sz="1100" b="0" i="0" dirty="0">
                <a:solidFill>
                  <a:srgbClr val="333333"/>
                </a:solidFill>
                <a:effectLst/>
                <a:latin typeface="Open Sans" panose="020B0606030504020204" pitchFamily="34" charset="0"/>
              </a:rPr>
              <a:t>, link.gale.com/apps/doc/SYVJCZ527312775/ITKE?	u=[LOCATIONID]&amp;</a:t>
            </a:r>
            <a:r>
              <a:rPr lang="en-US" sz="1100" b="0" i="0" dirty="0" err="1">
                <a:solidFill>
                  <a:srgbClr val="333333"/>
                </a:solidFill>
                <a:effectLst/>
                <a:latin typeface="Open Sans" panose="020B0606030504020204" pitchFamily="34" charset="0"/>
              </a:rPr>
              <a:t>sid</a:t>
            </a:r>
            <a:r>
              <a:rPr lang="en-US" sz="1100" b="0" i="0" dirty="0">
                <a:solidFill>
                  <a:srgbClr val="333333"/>
                </a:solidFill>
                <a:effectLst/>
                <a:latin typeface="Open Sans" panose="020B0606030504020204" pitchFamily="34" charset="0"/>
              </a:rPr>
              <a:t>=</a:t>
            </a:r>
            <a:r>
              <a:rPr lang="en-US" sz="1100" b="0" i="0" dirty="0" err="1">
                <a:solidFill>
                  <a:srgbClr val="333333"/>
                </a:solidFill>
                <a:effectLst/>
                <a:latin typeface="Open Sans" panose="020B0606030504020204" pitchFamily="34" charset="0"/>
              </a:rPr>
              <a:t>bookmark-ITKE&amp;xid</a:t>
            </a:r>
            <a:r>
              <a:rPr lang="en-US" sz="1100" b="0" i="0" dirty="0">
                <a:solidFill>
                  <a:srgbClr val="333333"/>
                </a:solidFill>
                <a:effectLst/>
                <a:latin typeface="Open Sans" panose="020B0606030504020204" pitchFamily="34" charset="0"/>
              </a:rPr>
              <a:t>=d3c77398. Accessed 28 Nov. 2022.</a:t>
            </a:r>
          </a:p>
          <a:p>
            <a:endParaRPr lang="en-US" sz="1100" dirty="0">
              <a:solidFill>
                <a:srgbClr val="333333"/>
              </a:solidFill>
              <a:latin typeface="Open Sans" panose="020B0606030504020204" pitchFamily="34" charset="0"/>
            </a:endParaRPr>
          </a:p>
          <a:p>
            <a:r>
              <a:rPr lang="en-US" sz="1100" b="0" i="0" dirty="0">
                <a:solidFill>
                  <a:srgbClr val="333333"/>
                </a:solidFill>
                <a:effectLst/>
                <a:latin typeface="Open Sans" panose="020B0606030504020204" pitchFamily="34" charset="0"/>
              </a:rPr>
              <a:t>"Katherine Johnson." </a:t>
            </a:r>
            <a:r>
              <a:rPr lang="en-US" sz="1100" b="0" i="1" dirty="0">
                <a:solidFill>
                  <a:srgbClr val="333333"/>
                </a:solidFill>
                <a:effectLst/>
                <a:latin typeface="Open Sans" panose="020B0606030504020204" pitchFamily="34" charset="0"/>
              </a:rPr>
              <a:t>Gale Elementary Online Collection</a:t>
            </a:r>
            <a:r>
              <a:rPr lang="en-US" sz="1100" b="0" i="0" dirty="0">
                <a:solidFill>
                  <a:srgbClr val="333333"/>
                </a:solidFill>
                <a:effectLst/>
                <a:latin typeface="Open Sans" panose="020B0606030504020204" pitchFamily="34" charset="0"/>
              </a:rPr>
              <a:t>, Gale, part of Cengage Group, 	2020. </a:t>
            </a:r>
            <a:r>
              <a:rPr lang="en-US" sz="1100" b="0" i="1" dirty="0" err="1">
                <a:solidFill>
                  <a:srgbClr val="333333"/>
                </a:solidFill>
                <a:effectLst/>
                <a:latin typeface="Open Sans" panose="020B0606030504020204" pitchFamily="34" charset="0"/>
              </a:rPr>
              <a:t>GaleInContext:Elementary</a:t>
            </a:r>
            <a:r>
              <a:rPr lang="en-US" sz="1100" b="0" i="0" dirty="0">
                <a:solidFill>
                  <a:srgbClr val="333333"/>
                </a:solidFill>
                <a:effectLst/>
                <a:latin typeface="Open Sans" panose="020B0606030504020204" pitchFamily="34" charset="0"/>
              </a:rPr>
              <a:t>, link.gale.com/apps/doc/TCMTQW826537308/IT	</a:t>
            </a:r>
            <a:r>
              <a:rPr lang="en-US" sz="1100" b="0" i="0" dirty="0" err="1">
                <a:solidFill>
                  <a:srgbClr val="333333"/>
                </a:solidFill>
                <a:effectLst/>
                <a:latin typeface="Open Sans" panose="020B0606030504020204" pitchFamily="34" charset="0"/>
              </a:rPr>
              <a:t>KE?u</a:t>
            </a:r>
            <a:r>
              <a:rPr lang="en-US" sz="1100" b="0" i="0" dirty="0">
                <a:solidFill>
                  <a:srgbClr val="333333"/>
                </a:solidFill>
                <a:effectLst/>
                <a:latin typeface="Open Sans" panose="020B0606030504020204" pitchFamily="34" charset="0"/>
              </a:rPr>
              <a:t>=[LOCATIONID]&amp;</a:t>
            </a:r>
            <a:r>
              <a:rPr lang="en-US" sz="1100" b="0" i="0" dirty="0" err="1">
                <a:solidFill>
                  <a:srgbClr val="333333"/>
                </a:solidFill>
                <a:effectLst/>
                <a:latin typeface="Open Sans" panose="020B0606030504020204" pitchFamily="34" charset="0"/>
              </a:rPr>
              <a:t>sid</a:t>
            </a:r>
            <a:r>
              <a:rPr lang="en-US" sz="1100" b="0" i="0" dirty="0">
                <a:solidFill>
                  <a:srgbClr val="333333"/>
                </a:solidFill>
                <a:effectLst/>
                <a:latin typeface="Open Sans" panose="020B0606030504020204" pitchFamily="34" charset="0"/>
              </a:rPr>
              <a:t>=</a:t>
            </a:r>
            <a:r>
              <a:rPr lang="en-US" sz="1100" b="0" i="0" dirty="0" err="1">
                <a:solidFill>
                  <a:srgbClr val="333333"/>
                </a:solidFill>
                <a:effectLst/>
                <a:latin typeface="Open Sans" panose="020B0606030504020204" pitchFamily="34" charset="0"/>
              </a:rPr>
              <a:t>bookmark-ITKE&amp;xid</a:t>
            </a:r>
            <a:r>
              <a:rPr lang="en-US" sz="1100" b="0" i="0" dirty="0">
                <a:solidFill>
                  <a:srgbClr val="333333"/>
                </a:solidFill>
                <a:effectLst/>
                <a:latin typeface="Open Sans" panose="020B0606030504020204" pitchFamily="34" charset="0"/>
              </a:rPr>
              <a:t>=a6bea3a0. Accessed 28 Nov. 	2022.</a:t>
            </a:r>
          </a:p>
        </p:txBody>
      </p:sp>
      <p:sp>
        <p:nvSpPr>
          <p:cNvPr id="29" name="Rectangle 28">
            <a:extLst>
              <a:ext uri="{FF2B5EF4-FFF2-40B4-BE49-F238E27FC236}">
                <a16:creationId xmlns:a16="http://schemas.microsoft.com/office/drawing/2014/main" id="{F8C06924-1845-D225-59DB-2B57B3ABBD50}"/>
              </a:ext>
            </a:extLst>
          </p:cNvPr>
          <p:cNvSpPr/>
          <p:nvPr/>
        </p:nvSpPr>
        <p:spPr>
          <a:xfrm>
            <a:off x="0" y="7497561"/>
            <a:ext cx="6858000" cy="405877"/>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EXPLORE MORE!</a:t>
            </a:r>
          </a:p>
        </p:txBody>
      </p:sp>
      <p:sp>
        <p:nvSpPr>
          <p:cNvPr id="10" name="Rectangle 9">
            <a:extLst>
              <a:ext uri="{FF2B5EF4-FFF2-40B4-BE49-F238E27FC236}">
                <a16:creationId xmlns:a16="http://schemas.microsoft.com/office/drawing/2014/main" id="{B5294328-D124-4D37-7374-85A8507E4BFB}"/>
              </a:ext>
            </a:extLst>
          </p:cNvPr>
          <p:cNvSpPr/>
          <p:nvPr/>
        </p:nvSpPr>
        <p:spPr>
          <a:xfrm>
            <a:off x="176699" y="7997346"/>
            <a:ext cx="6533172"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Find more classroom resources and support materials at:</a:t>
            </a:r>
          </a:p>
          <a:p>
            <a:pPr algn="ct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support.gale.com</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6507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F1F6833D-9D59-DE20-33D6-0E7AD7DAC8B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09ED174E-521F-EE6B-6E99-A52672C12F97}"/>
              </a:ext>
            </a:extLst>
          </p:cNvPr>
          <p:cNvSpPr/>
          <p:nvPr/>
        </p:nvSpPr>
        <p:spPr>
          <a:xfrm>
            <a:off x="0" y="1"/>
            <a:ext cx="6858000" cy="49417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GENERAL INSTRUCTIONS</a:t>
            </a:r>
          </a:p>
        </p:txBody>
      </p:sp>
      <p:grpSp>
        <p:nvGrpSpPr>
          <p:cNvPr id="14" name="Group 13">
            <a:extLst>
              <a:ext uri="{FF2B5EF4-FFF2-40B4-BE49-F238E27FC236}">
                <a16:creationId xmlns:a16="http://schemas.microsoft.com/office/drawing/2014/main" id="{D7721B09-1F63-A0AA-4DF7-C7E49FB3E24B}"/>
              </a:ext>
            </a:extLst>
          </p:cNvPr>
          <p:cNvGrpSpPr/>
          <p:nvPr/>
        </p:nvGrpSpPr>
        <p:grpSpPr>
          <a:xfrm>
            <a:off x="117809" y="623457"/>
            <a:ext cx="6622382" cy="2689903"/>
            <a:chOff x="117809" y="879085"/>
            <a:chExt cx="6622382" cy="1108151"/>
          </a:xfrm>
        </p:grpSpPr>
        <p:sp>
          <p:nvSpPr>
            <p:cNvPr id="6" name="Rectangle 5">
              <a:extLst>
                <a:ext uri="{FF2B5EF4-FFF2-40B4-BE49-F238E27FC236}">
                  <a16:creationId xmlns:a16="http://schemas.microsoft.com/office/drawing/2014/main" id="{0B149B22-6FA2-4A73-95DA-AAB57A0B1963}"/>
                </a:ext>
              </a:extLst>
            </p:cNvPr>
            <p:cNvSpPr/>
            <p:nvPr/>
          </p:nvSpPr>
          <p:spPr>
            <a:xfrm>
              <a:off x="117809" y="879086"/>
              <a:ext cx="1884556" cy="110815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BEFORE</a:t>
              </a:r>
            </a:p>
          </p:txBody>
        </p:sp>
        <p:sp>
          <p:nvSpPr>
            <p:cNvPr id="11" name="Rectangle 10">
              <a:extLst>
                <a:ext uri="{FF2B5EF4-FFF2-40B4-BE49-F238E27FC236}">
                  <a16:creationId xmlns:a16="http://schemas.microsoft.com/office/drawing/2014/main" id="{F2B56320-E3B7-D981-F673-E338530C240C}"/>
                </a:ext>
              </a:extLst>
            </p:cNvPr>
            <p:cNvSpPr/>
            <p:nvPr/>
          </p:nvSpPr>
          <p:spPr>
            <a:xfrm>
              <a:off x="2002365" y="879085"/>
              <a:ext cx="4737826" cy="110815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and organize all necessary activity materials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see Printing Suggestions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Some stations consist of cut-and-sort activities. You can choose to have students cut these as they progress and then sort or, you can have them cut and placed in envelopes or folders before they begin.  </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Tasks can be set up as stations or as completion tasks where groups remain in one location. In either setup, it is important to have materials prepared that equal the number of groups. Having a folder/envelope for each task is best practice. </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Gale resources should be accessed through the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database. (See</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a:t>
              </a:r>
            </a:p>
          </p:txBody>
        </p:sp>
      </p:grpSp>
      <p:grpSp>
        <p:nvGrpSpPr>
          <p:cNvPr id="15" name="Group 14">
            <a:extLst>
              <a:ext uri="{FF2B5EF4-FFF2-40B4-BE49-F238E27FC236}">
                <a16:creationId xmlns:a16="http://schemas.microsoft.com/office/drawing/2014/main" id="{8D60F59D-45A5-D1F2-E8EC-9CFD946F6059}"/>
              </a:ext>
            </a:extLst>
          </p:cNvPr>
          <p:cNvGrpSpPr/>
          <p:nvPr/>
        </p:nvGrpSpPr>
        <p:grpSpPr>
          <a:xfrm>
            <a:off x="117809" y="3418584"/>
            <a:ext cx="6622382" cy="841593"/>
            <a:chOff x="117809" y="1967861"/>
            <a:chExt cx="6622382" cy="841593"/>
          </a:xfrm>
        </p:grpSpPr>
        <p:sp>
          <p:nvSpPr>
            <p:cNvPr id="7" name="Rectangle 6">
              <a:extLst>
                <a:ext uri="{FF2B5EF4-FFF2-40B4-BE49-F238E27FC236}">
                  <a16:creationId xmlns:a16="http://schemas.microsoft.com/office/drawing/2014/main" id="{1EB87DCD-9C0E-2EAC-93DC-37D19098E4A6}"/>
                </a:ext>
              </a:extLst>
            </p:cNvPr>
            <p:cNvSpPr/>
            <p:nvPr/>
          </p:nvSpPr>
          <p:spPr>
            <a:xfrm>
              <a:off x="117809" y="1967863"/>
              <a:ext cx="1884556" cy="841591"/>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DURING</a:t>
              </a:r>
            </a:p>
          </p:txBody>
        </p:sp>
        <p:sp>
          <p:nvSpPr>
            <p:cNvPr id="12" name="Rectangle 11">
              <a:extLst>
                <a:ext uri="{FF2B5EF4-FFF2-40B4-BE49-F238E27FC236}">
                  <a16:creationId xmlns:a16="http://schemas.microsoft.com/office/drawing/2014/main" id="{382AE02F-2B12-C05E-94DB-48A10AE36652}"/>
                </a:ext>
              </a:extLst>
            </p:cNvPr>
            <p:cNvSpPr/>
            <p:nvPr/>
          </p:nvSpPr>
          <p:spPr>
            <a:xfrm>
              <a:off x="2002365" y="1967861"/>
              <a:ext cx="4737826" cy="841593"/>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Walk around the room and assist groups when necessary. Each time a group finishes a task, check their code to approve them to go onto the next one. </a:t>
              </a:r>
            </a:p>
          </p:txBody>
        </p:sp>
      </p:grpSp>
      <p:grpSp>
        <p:nvGrpSpPr>
          <p:cNvPr id="16" name="Group 15">
            <a:extLst>
              <a:ext uri="{FF2B5EF4-FFF2-40B4-BE49-F238E27FC236}">
                <a16:creationId xmlns:a16="http://schemas.microsoft.com/office/drawing/2014/main" id="{F63CB710-C327-76A8-508E-A13D99D4CDD5}"/>
              </a:ext>
            </a:extLst>
          </p:cNvPr>
          <p:cNvGrpSpPr/>
          <p:nvPr/>
        </p:nvGrpSpPr>
        <p:grpSpPr>
          <a:xfrm>
            <a:off x="117809" y="4359120"/>
            <a:ext cx="6622382" cy="1122083"/>
            <a:chOff x="117809" y="3207566"/>
            <a:chExt cx="6622382" cy="1122083"/>
          </a:xfrm>
        </p:grpSpPr>
        <p:sp>
          <p:nvSpPr>
            <p:cNvPr id="8" name="Rectangle 7">
              <a:extLst>
                <a:ext uri="{FF2B5EF4-FFF2-40B4-BE49-F238E27FC236}">
                  <a16:creationId xmlns:a16="http://schemas.microsoft.com/office/drawing/2014/main" id="{6CB22798-751E-346D-E5A1-573DFE819F8B}"/>
                </a:ext>
              </a:extLst>
            </p:cNvPr>
            <p:cNvSpPr/>
            <p:nvPr/>
          </p:nvSpPr>
          <p:spPr>
            <a:xfrm>
              <a:off x="117809" y="3207566"/>
              <a:ext cx="1884556" cy="1118959"/>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AFTER</a:t>
              </a:r>
            </a:p>
          </p:txBody>
        </p:sp>
        <p:sp>
          <p:nvSpPr>
            <p:cNvPr id="13" name="Rectangle 12">
              <a:extLst>
                <a:ext uri="{FF2B5EF4-FFF2-40B4-BE49-F238E27FC236}">
                  <a16:creationId xmlns:a16="http://schemas.microsoft.com/office/drawing/2014/main" id="{25B31B4E-BFBA-FFCA-EA79-E784700B905F}"/>
                </a:ext>
              </a:extLst>
            </p:cNvPr>
            <p:cNvSpPr/>
            <p:nvPr/>
          </p:nvSpPr>
          <p:spPr>
            <a:xfrm>
              <a:off x="2002365" y="3210691"/>
              <a:ext cx="4737826" cy="11189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Review reading material with students. This activity works well as an introduction to a topic, or as a culminating activity at the end of a unit. Students can reflect about what they learned during the activity with reflection writing or use what they learned as a starting point for a deeper research project.</a:t>
              </a:r>
            </a:p>
          </p:txBody>
        </p:sp>
      </p:grpSp>
      <p:sp>
        <p:nvSpPr>
          <p:cNvPr id="10" name="Rectangle 9">
            <a:extLst>
              <a:ext uri="{FF2B5EF4-FFF2-40B4-BE49-F238E27FC236}">
                <a16:creationId xmlns:a16="http://schemas.microsoft.com/office/drawing/2014/main" id="{13FCC842-E385-AE9C-5E4A-A5D6EB73FB78}"/>
              </a:ext>
            </a:extLst>
          </p:cNvPr>
          <p:cNvSpPr/>
          <p:nvPr/>
        </p:nvSpPr>
        <p:spPr>
          <a:xfrm>
            <a:off x="100361" y="6244846"/>
            <a:ext cx="6639830" cy="3579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7" name="Rectangle 16">
            <a:extLst>
              <a:ext uri="{FF2B5EF4-FFF2-40B4-BE49-F238E27FC236}">
                <a16:creationId xmlns:a16="http://schemas.microsoft.com/office/drawing/2014/main" id="{F1F792AC-8D3D-59FC-B238-874F5C648C2B}"/>
              </a:ext>
            </a:extLst>
          </p:cNvPr>
          <p:cNvSpPr/>
          <p:nvPr/>
        </p:nvSpPr>
        <p:spPr>
          <a:xfrm>
            <a:off x="100361" y="6602746"/>
            <a:ext cx="6622382" cy="1929859"/>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watch the assigned video on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titled “When Did That Happen? Invention”. As they watch and listen, they will match the inventor to their invention. When in the right order, the letters will be the code they will write on their answer sheet.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Note that the video does speak quicky. There is a transcript below the video for those students who want to read or follow along. </a:t>
            </a:r>
          </a:p>
          <a:p>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If students are working in groups, have them view the video together or watch individually. See</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best practices on sharing Gale content with students. The activity for this is a cut-and-sort activity. You can have students cut them and then sort or have them precut and stored in an envelope or bag. </a:t>
            </a:r>
          </a:p>
        </p:txBody>
      </p:sp>
      <p:sp>
        <p:nvSpPr>
          <p:cNvPr id="18" name="Rectangle 17">
            <a:extLst>
              <a:ext uri="{FF2B5EF4-FFF2-40B4-BE49-F238E27FC236}">
                <a16:creationId xmlns:a16="http://schemas.microsoft.com/office/drawing/2014/main" id="{33D21277-5048-FD7C-8EBA-B91927F17BAE}"/>
              </a:ext>
            </a:extLst>
          </p:cNvPr>
          <p:cNvSpPr/>
          <p:nvPr/>
        </p:nvSpPr>
        <p:spPr>
          <a:xfrm>
            <a:off x="0" y="5663063"/>
            <a:ext cx="6858000" cy="5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TASK-SPECIFIC INSTRUCTIONS</a:t>
            </a:r>
          </a:p>
        </p:txBody>
      </p:sp>
    </p:spTree>
    <p:extLst>
      <p:ext uri="{BB962C8B-B14F-4D97-AF65-F5344CB8AC3E}">
        <p14:creationId xmlns:p14="http://schemas.microsoft.com/office/powerpoint/2010/main" val="23007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57DD3D-0E45-0F8F-938A-3A58F23EF2EB}"/>
              </a:ext>
            </a:extLst>
          </p:cNvPr>
          <p:cNvSpPr/>
          <p:nvPr/>
        </p:nvSpPr>
        <p:spPr>
          <a:xfrm>
            <a:off x="100361" y="142080"/>
            <a:ext cx="6639830" cy="35790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4" name="Rectangle 3">
            <a:extLst>
              <a:ext uri="{FF2B5EF4-FFF2-40B4-BE49-F238E27FC236}">
                <a16:creationId xmlns:a16="http://schemas.microsoft.com/office/drawing/2014/main" id="{A5E31B16-3628-E9A3-FCAF-DD082D2EC32E}"/>
              </a:ext>
            </a:extLst>
          </p:cNvPr>
          <p:cNvSpPr/>
          <p:nvPr/>
        </p:nvSpPr>
        <p:spPr>
          <a:xfrm>
            <a:off x="100361" y="2143223"/>
            <a:ext cx="6639830" cy="3579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grpSp>
        <p:nvGrpSpPr>
          <p:cNvPr id="5" name="Group 4">
            <a:extLst>
              <a:ext uri="{FF2B5EF4-FFF2-40B4-BE49-F238E27FC236}">
                <a16:creationId xmlns:a16="http://schemas.microsoft.com/office/drawing/2014/main" id="{AF324EF9-84C0-A90F-3B75-DDEEF8D37D51}"/>
              </a:ext>
            </a:extLst>
          </p:cNvPr>
          <p:cNvGrpSpPr/>
          <p:nvPr/>
        </p:nvGrpSpPr>
        <p:grpSpPr>
          <a:xfrm>
            <a:off x="0" y="8608741"/>
            <a:ext cx="6858000" cy="535259"/>
            <a:chOff x="0" y="8608741"/>
            <a:chExt cx="6858000" cy="535259"/>
          </a:xfrm>
        </p:grpSpPr>
        <p:sp>
          <p:nvSpPr>
            <p:cNvPr id="6" name="Rectangle 5">
              <a:extLst>
                <a:ext uri="{FF2B5EF4-FFF2-40B4-BE49-F238E27FC236}">
                  <a16:creationId xmlns:a16="http://schemas.microsoft.com/office/drawing/2014/main" id="{382C87D8-2DF2-C3E8-BA9C-BF985E38CCF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F123948D-916E-9F85-6AA0-38A5418978C7}"/>
              </a:ext>
            </a:extLst>
          </p:cNvPr>
          <p:cNvSpPr/>
          <p:nvPr/>
        </p:nvSpPr>
        <p:spPr>
          <a:xfrm>
            <a:off x="56741" y="4370762"/>
            <a:ext cx="6666002" cy="35790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1" name="Rectangle 10">
            <a:extLst>
              <a:ext uri="{FF2B5EF4-FFF2-40B4-BE49-F238E27FC236}">
                <a16:creationId xmlns:a16="http://schemas.microsoft.com/office/drawing/2014/main" id="{B57232CF-CFE6-E8A5-AF93-9891F1E2D5CD}"/>
              </a:ext>
            </a:extLst>
          </p:cNvPr>
          <p:cNvSpPr/>
          <p:nvPr/>
        </p:nvSpPr>
        <p:spPr>
          <a:xfrm>
            <a:off x="100361" y="499980"/>
            <a:ext cx="6639830" cy="1365326"/>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document, “Elizabeth Blackwell: The First Female Doctor”. They will then answer the fill-in-the-blank questions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Hint: question one has a 2-word answer</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They will record their answers on the answer sheet under Task 2. Shaded letters on the answer sheet will reveal their code.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Questions are designed 2-per page to cut down on copies</a:t>
            </a:r>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See</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best practices on sharing Gale content with students.</a:t>
            </a:r>
          </a:p>
        </p:txBody>
      </p:sp>
      <p:sp>
        <p:nvSpPr>
          <p:cNvPr id="12" name="Rectangle 11">
            <a:extLst>
              <a:ext uri="{FF2B5EF4-FFF2-40B4-BE49-F238E27FC236}">
                <a16:creationId xmlns:a16="http://schemas.microsoft.com/office/drawing/2014/main" id="{91AA267B-CCC6-DF3D-17A5-B6EB62219463}"/>
              </a:ext>
            </a:extLst>
          </p:cNvPr>
          <p:cNvSpPr/>
          <p:nvPr/>
        </p:nvSpPr>
        <p:spPr>
          <a:xfrm>
            <a:off x="100361" y="2490920"/>
            <a:ext cx="6622382" cy="15666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document on Ada Lovelace. They will then use the pigpen cipher tool to crack the code and fill-in-the-blank. They will record the decoded words on their answer sheet under Task 3.</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2 copies of the pigpen cipher, a regular and a modified. Choose which one best fits the needs of your students. Make a copy of the cipher for every student so they can work together. See</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best practices on sharing Gale content with students. </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9016CC65-4F01-B51D-02F7-EAAFFB937A19}"/>
              </a:ext>
            </a:extLst>
          </p:cNvPr>
          <p:cNvSpPr/>
          <p:nvPr/>
        </p:nvSpPr>
        <p:spPr>
          <a:xfrm>
            <a:off x="56741" y="4725975"/>
            <a:ext cx="6648554" cy="1469263"/>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document “Sir Isaac Newton…detective” and answer the multiple-choice questions. The answers will reveal their code, which they will write on their answer sheet under Task 4.</a:t>
            </a: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multiple-choice questions for this are a cut-and-sort. You can have students cut them and then sort or have them precut and stored in an envelope or bag. See</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best practices on sharing Gale content with students.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A36AC9C-8CEA-1998-8B42-356BC1EFEF12}"/>
              </a:ext>
            </a:extLst>
          </p:cNvPr>
          <p:cNvSpPr/>
          <p:nvPr/>
        </p:nvSpPr>
        <p:spPr>
          <a:xfrm>
            <a:off x="74189" y="6510880"/>
            <a:ext cx="6666002" cy="35790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5" name="Rectangle 14">
            <a:extLst>
              <a:ext uri="{FF2B5EF4-FFF2-40B4-BE49-F238E27FC236}">
                <a16:creationId xmlns:a16="http://schemas.microsoft.com/office/drawing/2014/main" id="{B5741080-8C10-02CA-30F1-EB0868924B3B}"/>
              </a:ext>
            </a:extLst>
          </p:cNvPr>
          <p:cNvSpPr/>
          <p:nvPr/>
        </p:nvSpPr>
        <p:spPr>
          <a:xfrm>
            <a:off x="74189" y="6866093"/>
            <a:ext cx="6648554" cy="1469263"/>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biography document on Katherine Johnson. They will then put the events in order based on when they happened (chronological). When they are in the correct order, the numbers will be the code the put on their answer sheet under task 5. This is how they finally “escape”!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events are a cut-and-sort activity. You can have students cut them and then sort or have them precut and stored in an envelope or bag. See</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best practices on sharing Gale content with students.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602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178AE0-3DFD-7719-2BEA-B9593B14AF05}"/>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RESOURCE ACCESS</a:t>
            </a:r>
          </a:p>
        </p:txBody>
      </p:sp>
      <p:pic>
        <p:nvPicPr>
          <p:cNvPr id="4" name="Picture 3">
            <a:extLst>
              <a:ext uri="{FF2B5EF4-FFF2-40B4-BE49-F238E27FC236}">
                <a16:creationId xmlns:a16="http://schemas.microsoft.com/office/drawing/2014/main" id="{49A99E49-477D-64D9-8799-3D3F46F8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7CDE365-F069-3F4E-CAE2-E04CCA429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nvGrpSpPr>
          <p:cNvPr id="6" name="Group 5">
            <a:extLst>
              <a:ext uri="{FF2B5EF4-FFF2-40B4-BE49-F238E27FC236}">
                <a16:creationId xmlns:a16="http://schemas.microsoft.com/office/drawing/2014/main" id="{351975D8-9A28-05AF-E977-D6A5EA8D571C}"/>
              </a:ext>
            </a:extLst>
          </p:cNvPr>
          <p:cNvGrpSpPr/>
          <p:nvPr/>
        </p:nvGrpSpPr>
        <p:grpSpPr>
          <a:xfrm>
            <a:off x="0" y="8608741"/>
            <a:ext cx="6858000" cy="535259"/>
            <a:chOff x="0" y="8608741"/>
            <a:chExt cx="6858000" cy="535259"/>
          </a:xfrm>
        </p:grpSpPr>
        <p:sp>
          <p:nvSpPr>
            <p:cNvPr id="7" name="Rectangle 6">
              <a:extLst>
                <a:ext uri="{FF2B5EF4-FFF2-40B4-BE49-F238E27FC236}">
                  <a16:creationId xmlns:a16="http://schemas.microsoft.com/office/drawing/2014/main" id="{07FB04E1-E018-7C7A-AF70-D76C169325C3}"/>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79DD57B-F705-A02B-ADD7-E0637586E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9" name="Picture 8" descr="Logo&#10;&#10;Description automatically generated">
              <a:extLst>
                <a:ext uri="{FF2B5EF4-FFF2-40B4-BE49-F238E27FC236}">
                  <a16:creationId xmlns:a16="http://schemas.microsoft.com/office/drawing/2014/main" id="{FDFEFDCF-2EA8-ACA9-F314-B2F5104C4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graphicFrame>
        <p:nvGraphicFramePr>
          <p:cNvPr id="13" name="Table 12">
            <a:extLst>
              <a:ext uri="{FF2B5EF4-FFF2-40B4-BE49-F238E27FC236}">
                <a16:creationId xmlns:a16="http://schemas.microsoft.com/office/drawing/2014/main" id="{D33F7B74-9DD5-139D-2848-5D9E8590BBF5}"/>
              </a:ext>
            </a:extLst>
          </p:cNvPr>
          <p:cNvGraphicFramePr>
            <a:graphicFrameLocks noGrp="1"/>
          </p:cNvGraphicFramePr>
          <p:nvPr>
            <p:extLst>
              <p:ext uri="{D42A27DB-BD31-4B8C-83A1-F6EECF244321}">
                <p14:modId xmlns:p14="http://schemas.microsoft.com/office/powerpoint/2010/main" val="2614939238"/>
              </p:ext>
            </p:extLst>
          </p:nvPr>
        </p:nvGraphicFramePr>
        <p:xfrm>
          <a:off x="275603" y="4257302"/>
          <a:ext cx="6369422" cy="1600200"/>
        </p:xfrm>
        <a:graphic>
          <a:graphicData uri="http://schemas.openxmlformats.org/drawingml/2006/table">
            <a:tbl>
              <a:tblPr firstRow="1" bandRow="1">
                <a:tableStyleId>{0505E3EF-67EA-436B-97B2-0124C06EBD24}</a:tableStyleId>
              </a:tblPr>
              <a:tblGrid>
                <a:gridCol w="3031174">
                  <a:extLst>
                    <a:ext uri="{9D8B030D-6E8A-4147-A177-3AD203B41FA5}">
                      <a16:colId xmlns:a16="http://schemas.microsoft.com/office/drawing/2014/main" val="1418192699"/>
                    </a:ext>
                  </a:extLst>
                </a:gridCol>
                <a:gridCol w="3338248">
                  <a:extLst>
                    <a:ext uri="{9D8B030D-6E8A-4147-A177-3AD203B41FA5}">
                      <a16:colId xmlns:a16="http://schemas.microsoft.com/office/drawing/2014/main" val="1801863963"/>
                    </a:ext>
                  </a:extLst>
                </a:gridCol>
              </a:tblGrid>
              <a:tr h="289568">
                <a:tc>
                  <a:txBody>
                    <a:bodyPr/>
                    <a:lstStyle/>
                    <a:p>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Inventors</a:t>
                      </a:r>
                      <a:endParaRPr lang="en-US" sz="15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YEVCQA258042862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882734"/>
                  </a:ext>
                </a:extLst>
              </a:tr>
              <a:tr h="289568">
                <a:tc>
                  <a:txBody>
                    <a:bodyPr/>
                    <a:lstStyle/>
                    <a:p>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Elizabeth Blackwell</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500" b="0" i="0" dirty="0">
                          <a:solidFill>
                            <a:srgbClr val="000000"/>
                          </a:solidFill>
                          <a:effectLst/>
                          <a:latin typeface="Open Sans" panose="020B0606030504020204" pitchFamily="34" charset="0"/>
                        </a:rPr>
                        <a:t>A61523858</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52001"/>
                  </a:ext>
                </a:extLst>
              </a:tr>
              <a:tr h="289568">
                <a:tc>
                  <a:txBody>
                    <a:bodyPr/>
                    <a:lstStyle/>
                    <a:p>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Ada Lovelace</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dirty="0">
                          <a:solidFill>
                            <a:srgbClr val="000000"/>
                          </a:solidFill>
                          <a:effectLst/>
                          <a:latin typeface="Open Sans" panose="020B0606030504020204" pitchFamily="34" charset="0"/>
                        </a:rPr>
                        <a:t>JHGCFN845370830</a:t>
                      </a: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9855769"/>
                  </a:ext>
                </a:extLst>
              </a:tr>
              <a:tr h="289568">
                <a:tc>
                  <a:txBody>
                    <a:bodyPr/>
                    <a:lstStyle/>
                    <a:p>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Sir Isaac Newton</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A225246468</a:t>
                      </a: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8506670"/>
                  </a:ext>
                </a:extLst>
              </a:tr>
              <a:tr h="289568">
                <a:tc>
                  <a:txBody>
                    <a:bodyPr/>
                    <a:lstStyle/>
                    <a:p>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Katherine Johnson</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dirty="0">
                          <a:solidFill>
                            <a:srgbClr val="000000"/>
                          </a:solidFill>
                          <a:effectLst/>
                          <a:latin typeface="Open Sans" panose="020B0606030504020204" pitchFamily="34" charset="0"/>
                        </a:rPr>
                        <a:t>TCMTQW826537308</a:t>
                      </a: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9436104"/>
                  </a:ext>
                </a:extLst>
              </a:tr>
            </a:tbl>
          </a:graphicData>
        </a:graphic>
      </p:graphicFrame>
      <p:pic>
        <p:nvPicPr>
          <p:cNvPr id="2" name="Picture 1">
            <a:extLst>
              <a:ext uri="{FF2B5EF4-FFF2-40B4-BE49-F238E27FC236}">
                <a16:creationId xmlns:a16="http://schemas.microsoft.com/office/drawing/2014/main" id="{CBB0BA47-871E-2F4E-93F0-93F8656B3EE2}"/>
              </a:ext>
            </a:extLst>
          </p:cNvPr>
          <p:cNvPicPr>
            <a:picLocks noChangeAspect="1"/>
          </p:cNvPicPr>
          <p:nvPr/>
        </p:nvPicPr>
        <p:blipFill>
          <a:blip r:embed="rId4"/>
          <a:stretch>
            <a:fillRect/>
          </a:stretch>
        </p:blipFill>
        <p:spPr>
          <a:xfrm>
            <a:off x="3381663" y="1121454"/>
            <a:ext cx="2890777" cy="2860439"/>
          </a:xfrm>
          <a:prstGeom prst="rect">
            <a:avLst/>
          </a:prstGeom>
          <a:ln w="28575">
            <a:solidFill>
              <a:srgbClr val="E6E7E8"/>
            </a:solidFill>
          </a:ln>
        </p:spPr>
      </p:pic>
      <p:pic>
        <p:nvPicPr>
          <p:cNvPr id="11" name="Picture 10">
            <a:extLst>
              <a:ext uri="{FF2B5EF4-FFF2-40B4-BE49-F238E27FC236}">
                <a16:creationId xmlns:a16="http://schemas.microsoft.com/office/drawing/2014/main" id="{3EB3B4D4-F547-49B8-3420-72F2EFA1C800}"/>
              </a:ext>
            </a:extLst>
          </p:cNvPr>
          <p:cNvPicPr>
            <a:picLocks noChangeAspect="1"/>
          </p:cNvPicPr>
          <p:nvPr/>
        </p:nvPicPr>
        <p:blipFill rotWithShape="1">
          <a:blip r:embed="rId5"/>
          <a:srcRect t="507"/>
          <a:stretch/>
        </p:blipFill>
        <p:spPr>
          <a:xfrm>
            <a:off x="5349682" y="1842407"/>
            <a:ext cx="1283851" cy="2133601"/>
          </a:xfrm>
          <a:prstGeom prst="rect">
            <a:avLst/>
          </a:prstGeom>
          <a:ln w="28575">
            <a:solidFill>
              <a:srgbClr val="E6E7E8"/>
            </a:solidFill>
          </a:ln>
        </p:spPr>
      </p:pic>
      <p:sp>
        <p:nvSpPr>
          <p:cNvPr id="17" name="Rectangle 16">
            <a:extLst>
              <a:ext uri="{FF2B5EF4-FFF2-40B4-BE49-F238E27FC236}">
                <a16:creationId xmlns:a16="http://schemas.microsoft.com/office/drawing/2014/main" id="{227E3750-2F3F-AD17-7E70-E06DF55FF1F3}"/>
              </a:ext>
            </a:extLst>
          </p:cNvPr>
          <p:cNvSpPr/>
          <p:nvPr/>
        </p:nvSpPr>
        <p:spPr>
          <a:xfrm>
            <a:off x="224467" y="929273"/>
            <a:ext cx="2890777" cy="318594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best way to have students access task articles it to have them visit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perform an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Advanced Search</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students with the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Document Number</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They will then select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Document Number</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from the Field drop-down menu and enter the document numbers below to access the content for each task. </a:t>
            </a:r>
          </a:p>
        </p:txBody>
      </p:sp>
      <p:sp>
        <p:nvSpPr>
          <p:cNvPr id="20" name="Rectangle 19">
            <a:extLst>
              <a:ext uri="{FF2B5EF4-FFF2-40B4-BE49-F238E27FC236}">
                <a16:creationId xmlns:a16="http://schemas.microsoft.com/office/drawing/2014/main" id="{12770C8E-32C8-8F8F-1567-8A270B2B44D7}"/>
              </a:ext>
            </a:extLst>
          </p:cNvPr>
          <p:cNvSpPr/>
          <p:nvPr/>
        </p:nvSpPr>
        <p:spPr>
          <a:xfrm>
            <a:off x="224467" y="7522819"/>
            <a:ext cx="6409066" cy="78058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 can also be shared with students via 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Get Link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tool. </a:t>
            </a:r>
          </a:p>
        </p:txBody>
      </p:sp>
      <p:pic>
        <p:nvPicPr>
          <p:cNvPr id="21" name="Picture 20">
            <a:extLst>
              <a:ext uri="{FF2B5EF4-FFF2-40B4-BE49-F238E27FC236}">
                <a16:creationId xmlns:a16="http://schemas.microsoft.com/office/drawing/2014/main" id="{FDAC1CC6-08A6-8013-152F-D5EE62560EE4}"/>
              </a:ext>
            </a:extLst>
          </p:cNvPr>
          <p:cNvPicPr>
            <a:picLocks noChangeAspect="1"/>
          </p:cNvPicPr>
          <p:nvPr/>
        </p:nvPicPr>
        <p:blipFill rotWithShape="1">
          <a:blip r:embed="rId6"/>
          <a:srcRect t="9183" b="-1"/>
          <a:stretch/>
        </p:blipFill>
        <p:spPr>
          <a:xfrm>
            <a:off x="712835" y="6687403"/>
            <a:ext cx="5432329" cy="597998"/>
          </a:xfrm>
          <a:prstGeom prst="rect">
            <a:avLst/>
          </a:prstGeom>
          <a:ln w="19050">
            <a:solidFill>
              <a:srgbClr val="E6E7E8"/>
            </a:solidFill>
          </a:ln>
        </p:spPr>
      </p:pic>
      <p:sp>
        <p:nvSpPr>
          <p:cNvPr id="22" name="Rectangle 21">
            <a:extLst>
              <a:ext uri="{FF2B5EF4-FFF2-40B4-BE49-F238E27FC236}">
                <a16:creationId xmlns:a16="http://schemas.microsoft.com/office/drawing/2014/main" id="{797EE595-172D-B19E-FDA7-D7AAA0143C56}"/>
              </a:ext>
            </a:extLst>
          </p:cNvPr>
          <p:cNvSpPr/>
          <p:nvPr/>
        </p:nvSpPr>
        <p:spPr>
          <a:xfrm>
            <a:off x="3863817" y="6687403"/>
            <a:ext cx="604301" cy="597998"/>
          </a:xfrm>
          <a:prstGeom prst="rect">
            <a:avLst/>
          </a:prstGeom>
          <a:noFill/>
          <a:ln w="28575">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1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F1F6833D-9D59-DE20-33D6-0E7AD7DAC8B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0" name="Rectangle 9">
            <a:extLst>
              <a:ext uri="{FF2B5EF4-FFF2-40B4-BE49-F238E27FC236}">
                <a16:creationId xmlns:a16="http://schemas.microsoft.com/office/drawing/2014/main" id="{CCC67249-DC91-4C71-7F6F-59D8F8B404A7}"/>
              </a:ext>
            </a:extLst>
          </p:cNvPr>
          <p:cNvSpPr/>
          <p:nvPr/>
        </p:nvSpPr>
        <p:spPr>
          <a:xfrm>
            <a:off x="0" y="0"/>
            <a:ext cx="6858000" cy="5352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PRINTING SUGGESTIONS</a:t>
            </a:r>
          </a:p>
        </p:txBody>
      </p:sp>
      <p:graphicFrame>
        <p:nvGraphicFramePr>
          <p:cNvPr id="18" name="Table 18">
            <a:extLst>
              <a:ext uri="{FF2B5EF4-FFF2-40B4-BE49-F238E27FC236}">
                <a16:creationId xmlns:a16="http://schemas.microsoft.com/office/drawing/2014/main" id="{4FF66F1B-79F6-2EE7-F0EC-B1745F2DBCBA}"/>
              </a:ext>
            </a:extLst>
          </p:cNvPr>
          <p:cNvGraphicFramePr>
            <a:graphicFrameLocks noGrp="1"/>
          </p:cNvGraphicFramePr>
          <p:nvPr>
            <p:extLst>
              <p:ext uri="{D42A27DB-BD31-4B8C-83A1-F6EECF244321}">
                <p14:modId xmlns:p14="http://schemas.microsoft.com/office/powerpoint/2010/main" val="2100175874"/>
              </p:ext>
            </p:extLst>
          </p:nvPr>
        </p:nvGraphicFramePr>
        <p:xfrm>
          <a:off x="112233" y="705173"/>
          <a:ext cx="6633533" cy="5273040"/>
        </p:xfrm>
        <a:graphic>
          <a:graphicData uri="http://schemas.openxmlformats.org/drawingml/2006/table">
            <a:tbl>
              <a:tblPr firstRow="1" bandRow="1">
                <a:tableStyleId>{0505E3EF-67EA-436B-97B2-0124C06EBD24}</a:tableStyleId>
              </a:tblPr>
              <a:tblGrid>
                <a:gridCol w="1448636">
                  <a:extLst>
                    <a:ext uri="{9D8B030D-6E8A-4147-A177-3AD203B41FA5}">
                      <a16:colId xmlns:a16="http://schemas.microsoft.com/office/drawing/2014/main" val="1949674280"/>
                    </a:ext>
                  </a:extLst>
                </a:gridCol>
                <a:gridCol w="5184897">
                  <a:extLst>
                    <a:ext uri="{9D8B030D-6E8A-4147-A177-3AD203B41FA5}">
                      <a16:colId xmlns:a16="http://schemas.microsoft.com/office/drawing/2014/main" val="3625762707"/>
                    </a:ext>
                  </a:extLst>
                </a:gridCol>
              </a:tblGrid>
              <a:tr h="289568">
                <a:tc>
                  <a:txBody>
                    <a:bodyPr/>
                    <a:lstStyle/>
                    <a:p>
                      <a:r>
                        <a:rPr lang="en-US" sz="1600" b="0" dirty="0">
                          <a:latin typeface="Open Sans" panose="020B0606030504020204" pitchFamily="34" charset="0"/>
                          <a:ea typeface="Open Sans" panose="020B0606030504020204" pitchFamily="34" charset="0"/>
                          <a:cs typeface="Open Sans" panose="020B0606030504020204" pitchFamily="34" charset="0"/>
                        </a:rPr>
                        <a:t>Page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b="0" dirty="0">
                          <a:latin typeface="Open Sans" panose="020B0606030504020204" pitchFamily="34" charset="0"/>
                          <a:ea typeface="Open Sans" panose="020B0606030504020204" pitchFamily="34" charset="0"/>
                          <a:cs typeface="Open Sans" panose="020B0606030504020204" pitchFamily="34" charset="0"/>
                        </a:rPr>
                        <a:t>Answer 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277881"/>
                  </a:ext>
                </a:extLst>
              </a:tr>
              <a:tr h="289568">
                <a:tc>
                  <a:txBody>
                    <a:bodyPr/>
                    <a:lstStyle/>
                    <a:p>
                      <a:r>
                        <a:rPr lang="en-US" sz="1600" b="0" dirty="0">
                          <a:latin typeface="Open Sans" panose="020B0606030504020204" pitchFamily="34" charset="0"/>
                          <a:ea typeface="Open Sans" panose="020B0606030504020204" pitchFamily="34" charset="0"/>
                          <a:cs typeface="Open Sans" panose="020B0606030504020204" pitchFamily="34" charset="0"/>
                        </a:rPr>
                        <a:t>Page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b="0" dirty="0">
                          <a:latin typeface="Open Sans" panose="020B0606030504020204" pitchFamily="34" charset="0"/>
                          <a:ea typeface="Open Sans" panose="020B0606030504020204" pitchFamily="34" charset="0"/>
                          <a:cs typeface="Open Sans" panose="020B0606030504020204" pitchFamily="34" charset="0"/>
                        </a:rPr>
                        <a:t>Teacher Answer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868414"/>
                  </a:ext>
                </a:extLst>
              </a:tr>
              <a:tr h="289568">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9-11</a:t>
                      </a:r>
                      <a:endParaRPr lang="en-US" sz="16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a:t>
                      </a:r>
                    </a:p>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(optional)</a:t>
                      </a:r>
                      <a:endParaRPr lang="en-US" sz="16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289568">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Page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13</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Cut-and-Sort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19</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Direction Cards (2 per page)</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20</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Fill-in-the-Blank Activity (2 per page)</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42852"/>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21</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22</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Pigpen Cipher Fill-in-the-Blank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23</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Modified Pigpen Cipher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24</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Regular Pigpen Cipher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25</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613695"/>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26-27</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Cut-and-Sort Multiple-Choice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463854"/>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28</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471882"/>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30</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Cut-and-Sort Timeline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107330"/>
                  </a:ext>
                </a:extLst>
              </a:tr>
            </a:tbl>
          </a:graphicData>
        </a:graphic>
      </p:graphicFrame>
    </p:spTree>
    <p:extLst>
      <p:ext uri="{BB962C8B-B14F-4D97-AF65-F5344CB8AC3E}">
        <p14:creationId xmlns:p14="http://schemas.microsoft.com/office/powerpoint/2010/main" val="156952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22412" y="150260"/>
            <a:ext cx="1512856" cy="683548"/>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SHEET</a:t>
            </a:r>
          </a:p>
        </p:txBody>
      </p:sp>
      <p:sp>
        <p:nvSpPr>
          <p:cNvPr id="7" name="Rectangle 6">
            <a:extLst>
              <a:ext uri="{FF2B5EF4-FFF2-40B4-BE49-F238E27FC236}">
                <a16:creationId xmlns:a16="http://schemas.microsoft.com/office/drawing/2014/main" id="{84859530-E090-41D2-E5A6-086E16F7FF59}"/>
              </a:ext>
            </a:extLst>
          </p:cNvPr>
          <p:cNvSpPr/>
          <p:nvPr/>
        </p:nvSpPr>
        <p:spPr>
          <a:xfrm>
            <a:off x="123380" y="930567"/>
            <a:ext cx="6638559" cy="674859"/>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50492" y="158948"/>
            <a:ext cx="5011447" cy="674859"/>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a:t>
            </a:r>
          </a:p>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Scientists and Inventors Escape Room</a:t>
            </a:r>
          </a:p>
        </p:txBody>
      </p:sp>
      <p:graphicFrame>
        <p:nvGraphicFramePr>
          <p:cNvPr id="22" name="Table 22">
            <a:extLst>
              <a:ext uri="{FF2B5EF4-FFF2-40B4-BE49-F238E27FC236}">
                <a16:creationId xmlns:a16="http://schemas.microsoft.com/office/drawing/2014/main" id="{8C5F4AAF-5E89-C1AA-3FD4-60F15DE14070}"/>
              </a:ext>
            </a:extLst>
          </p:cNvPr>
          <p:cNvGraphicFramePr>
            <a:graphicFrameLocks noGrp="1"/>
          </p:cNvGraphicFramePr>
          <p:nvPr>
            <p:extLst>
              <p:ext uri="{D42A27DB-BD31-4B8C-83A1-F6EECF244321}">
                <p14:modId xmlns:p14="http://schemas.microsoft.com/office/powerpoint/2010/main" val="1478723236"/>
              </p:ext>
            </p:extLst>
          </p:nvPr>
        </p:nvGraphicFramePr>
        <p:xfrm>
          <a:off x="122411" y="1717925"/>
          <a:ext cx="6638556" cy="502920"/>
        </p:xfrm>
        <a:graphic>
          <a:graphicData uri="http://schemas.openxmlformats.org/drawingml/2006/table">
            <a:tbl>
              <a:tblPr firstRow="1" bandRow="1">
                <a:tableStyleId>{5C22544A-7EE6-4342-B048-85BDC9FD1C3A}</a:tableStyleId>
              </a:tblPr>
              <a:tblGrid>
                <a:gridCol w="715080">
                  <a:extLst>
                    <a:ext uri="{9D8B030D-6E8A-4147-A177-3AD203B41FA5}">
                      <a16:colId xmlns:a16="http://schemas.microsoft.com/office/drawing/2014/main" val="1728550321"/>
                    </a:ext>
                  </a:extLst>
                </a:gridCol>
                <a:gridCol w="987246">
                  <a:extLst>
                    <a:ext uri="{9D8B030D-6E8A-4147-A177-3AD203B41FA5}">
                      <a16:colId xmlns:a16="http://schemas.microsoft.com/office/drawing/2014/main" val="2192753669"/>
                    </a:ext>
                  </a:extLst>
                </a:gridCol>
                <a:gridCol w="987246">
                  <a:extLst>
                    <a:ext uri="{9D8B030D-6E8A-4147-A177-3AD203B41FA5}">
                      <a16:colId xmlns:a16="http://schemas.microsoft.com/office/drawing/2014/main" val="879377192"/>
                    </a:ext>
                  </a:extLst>
                </a:gridCol>
                <a:gridCol w="987246">
                  <a:extLst>
                    <a:ext uri="{9D8B030D-6E8A-4147-A177-3AD203B41FA5}">
                      <a16:colId xmlns:a16="http://schemas.microsoft.com/office/drawing/2014/main" val="1164569534"/>
                    </a:ext>
                  </a:extLst>
                </a:gridCol>
                <a:gridCol w="987246">
                  <a:extLst>
                    <a:ext uri="{9D8B030D-6E8A-4147-A177-3AD203B41FA5}">
                      <a16:colId xmlns:a16="http://schemas.microsoft.com/office/drawing/2014/main" val="764486885"/>
                    </a:ext>
                  </a:extLst>
                </a:gridCol>
                <a:gridCol w="987246">
                  <a:extLst>
                    <a:ext uri="{9D8B030D-6E8A-4147-A177-3AD203B41FA5}">
                      <a16:colId xmlns:a16="http://schemas.microsoft.com/office/drawing/2014/main" val="1127494174"/>
                    </a:ext>
                  </a:extLst>
                </a:gridCol>
                <a:gridCol w="987246">
                  <a:extLst>
                    <a:ext uri="{9D8B030D-6E8A-4147-A177-3AD203B41FA5}">
                      <a16:colId xmlns:a16="http://schemas.microsoft.com/office/drawing/2014/main" val="3200590939"/>
                    </a:ext>
                  </a:extLst>
                </a:gridCol>
              </a:tblGrid>
              <a:tr h="370840">
                <a:tc>
                  <a:txBody>
                    <a:bodyPr/>
                    <a:lstStyle/>
                    <a:p>
                      <a:pPr algn="ctr"/>
                      <a:r>
                        <a:rPr lang="en-US" b="1" dirty="0">
                          <a:solidFill>
                            <a:schemeClr val="tx1"/>
                          </a:solidFill>
                          <a:latin typeface="Arial Black" panose="020B0A04020102020204" pitchFamily="34" charset="0"/>
                          <a:cs typeface="Arial" panose="020B0604020202020204" pitchFamily="34" charset="0"/>
                        </a:rPr>
                        <a:t>TASK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sp>
        <p:nvSpPr>
          <p:cNvPr id="13" name="Rectangle 12">
            <a:extLst>
              <a:ext uri="{FF2B5EF4-FFF2-40B4-BE49-F238E27FC236}">
                <a16:creationId xmlns:a16="http://schemas.microsoft.com/office/drawing/2014/main" id="{3ECEC7B0-70A2-5A62-81F2-8828E5FDD2C4}"/>
              </a:ext>
            </a:extLst>
          </p:cNvPr>
          <p:cNvSpPr/>
          <p:nvPr/>
        </p:nvSpPr>
        <p:spPr>
          <a:xfrm>
            <a:off x="109238" y="5029744"/>
            <a:ext cx="2477169"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4" name="Rectangle 13">
            <a:extLst>
              <a:ext uri="{FF2B5EF4-FFF2-40B4-BE49-F238E27FC236}">
                <a16:creationId xmlns:a16="http://schemas.microsoft.com/office/drawing/2014/main" id="{6F712873-19C6-25D7-2B85-082FFD8D2705}"/>
              </a:ext>
            </a:extLst>
          </p:cNvPr>
          <p:cNvSpPr/>
          <p:nvPr/>
        </p:nvSpPr>
        <p:spPr>
          <a:xfrm>
            <a:off x="109239" y="5384028"/>
            <a:ext cx="2477170" cy="16247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______________________________</a:t>
            </a:r>
          </a:p>
          <a:p>
            <a:pPr>
              <a:lnSpc>
                <a:spcPct val="150000"/>
              </a:lnSpc>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__________________</a:t>
            </a:r>
          </a:p>
          <a:p>
            <a:pPr>
              <a:lnSpc>
                <a:spcPct val="150000"/>
              </a:lnSpc>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____________________</a:t>
            </a:r>
          </a:p>
          <a:p>
            <a:pPr>
              <a:lnSpc>
                <a:spcPct val="150000"/>
              </a:lnSpc>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___________________________</a:t>
            </a:r>
          </a:p>
          <a:p>
            <a:pPr>
              <a:lnSpc>
                <a:spcPct val="150000"/>
              </a:lnSpc>
            </a:pP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______________________________</a:t>
            </a:r>
          </a:p>
        </p:txBody>
      </p:sp>
      <p:sp>
        <p:nvSpPr>
          <p:cNvPr id="15" name="Rectangle 14">
            <a:extLst>
              <a:ext uri="{FF2B5EF4-FFF2-40B4-BE49-F238E27FC236}">
                <a16:creationId xmlns:a16="http://schemas.microsoft.com/office/drawing/2014/main" id="{AA6226EB-31F1-37C0-1780-45AC0B3D1A13}"/>
              </a:ext>
            </a:extLst>
          </p:cNvPr>
          <p:cNvSpPr/>
          <p:nvPr/>
        </p:nvSpPr>
        <p:spPr>
          <a:xfrm>
            <a:off x="2701629" y="5029743"/>
            <a:ext cx="4032981"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19" name="Rectangle 18">
            <a:extLst>
              <a:ext uri="{FF2B5EF4-FFF2-40B4-BE49-F238E27FC236}">
                <a16:creationId xmlns:a16="http://schemas.microsoft.com/office/drawing/2014/main" id="{0760C786-E3E5-1327-0E4A-B0A1E5DB974B}"/>
              </a:ext>
            </a:extLst>
          </p:cNvPr>
          <p:cNvSpPr/>
          <p:nvPr/>
        </p:nvSpPr>
        <p:spPr>
          <a:xfrm>
            <a:off x="2701630" y="5378128"/>
            <a:ext cx="4032021" cy="16247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Lock outline">
            <a:extLst>
              <a:ext uri="{FF2B5EF4-FFF2-40B4-BE49-F238E27FC236}">
                <a16:creationId xmlns:a16="http://schemas.microsoft.com/office/drawing/2014/main" id="{F85CF6AA-8C6A-256F-8A00-19BFB76FF5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8365" y="5320007"/>
            <a:ext cx="873438" cy="873438"/>
          </a:xfrm>
          <a:prstGeom prst="rect">
            <a:avLst/>
          </a:prstGeom>
        </p:spPr>
      </p:pic>
      <p:graphicFrame>
        <p:nvGraphicFramePr>
          <p:cNvPr id="23" name="Table 19">
            <a:extLst>
              <a:ext uri="{FF2B5EF4-FFF2-40B4-BE49-F238E27FC236}">
                <a16:creationId xmlns:a16="http://schemas.microsoft.com/office/drawing/2014/main" id="{34523D5A-77C3-F36A-414C-29B74A698B20}"/>
              </a:ext>
            </a:extLst>
          </p:cNvPr>
          <p:cNvGraphicFramePr>
            <a:graphicFrameLocks noGrp="1"/>
          </p:cNvGraphicFramePr>
          <p:nvPr>
            <p:extLst>
              <p:ext uri="{D42A27DB-BD31-4B8C-83A1-F6EECF244321}">
                <p14:modId xmlns:p14="http://schemas.microsoft.com/office/powerpoint/2010/main" val="4163978615"/>
              </p:ext>
            </p:extLst>
          </p:nvPr>
        </p:nvGraphicFramePr>
        <p:xfrm>
          <a:off x="2861655" y="6156800"/>
          <a:ext cx="3711970" cy="708736"/>
        </p:xfrm>
        <a:graphic>
          <a:graphicData uri="http://schemas.openxmlformats.org/drawingml/2006/table">
            <a:tbl>
              <a:tblPr firstRow="1" bandRow="1">
                <a:tableStyleId>{0505E3EF-67EA-436B-97B2-0124C06EBD24}</a:tableStyleId>
              </a:tblPr>
              <a:tblGrid>
                <a:gridCol w="742394">
                  <a:extLst>
                    <a:ext uri="{9D8B030D-6E8A-4147-A177-3AD203B41FA5}">
                      <a16:colId xmlns:a16="http://schemas.microsoft.com/office/drawing/2014/main" val="702666132"/>
                    </a:ext>
                  </a:extLst>
                </a:gridCol>
                <a:gridCol w="742394">
                  <a:extLst>
                    <a:ext uri="{9D8B030D-6E8A-4147-A177-3AD203B41FA5}">
                      <a16:colId xmlns:a16="http://schemas.microsoft.com/office/drawing/2014/main" val="3384326153"/>
                    </a:ext>
                  </a:extLst>
                </a:gridCol>
                <a:gridCol w="742394">
                  <a:extLst>
                    <a:ext uri="{9D8B030D-6E8A-4147-A177-3AD203B41FA5}">
                      <a16:colId xmlns:a16="http://schemas.microsoft.com/office/drawing/2014/main" val="1402140550"/>
                    </a:ext>
                  </a:extLst>
                </a:gridCol>
                <a:gridCol w="742394">
                  <a:extLst>
                    <a:ext uri="{9D8B030D-6E8A-4147-A177-3AD203B41FA5}">
                      <a16:colId xmlns:a16="http://schemas.microsoft.com/office/drawing/2014/main" val="2010468263"/>
                    </a:ext>
                  </a:extLst>
                </a:gridCol>
                <a:gridCol w="742394">
                  <a:extLst>
                    <a:ext uri="{9D8B030D-6E8A-4147-A177-3AD203B41FA5}">
                      <a16:colId xmlns:a16="http://schemas.microsoft.com/office/drawing/2014/main" val="1262628258"/>
                    </a:ext>
                  </a:extLst>
                </a:gridCol>
              </a:tblGrid>
              <a:tr h="708736">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24" name="Rectangle 23">
            <a:extLst>
              <a:ext uri="{FF2B5EF4-FFF2-40B4-BE49-F238E27FC236}">
                <a16:creationId xmlns:a16="http://schemas.microsoft.com/office/drawing/2014/main" id="{B408144F-9A9D-5BB8-62C9-0C2275E89480}"/>
              </a:ext>
            </a:extLst>
          </p:cNvPr>
          <p:cNvSpPr/>
          <p:nvPr/>
        </p:nvSpPr>
        <p:spPr>
          <a:xfrm>
            <a:off x="109238" y="7092529"/>
            <a:ext cx="1599790" cy="46988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FE56497-AA8E-1501-64A8-CF69ACBBAD7A}"/>
              </a:ext>
            </a:extLst>
          </p:cNvPr>
          <p:cNvSpPr/>
          <p:nvPr/>
        </p:nvSpPr>
        <p:spPr>
          <a:xfrm>
            <a:off x="1709028" y="7092529"/>
            <a:ext cx="5024623" cy="469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    _____    _____    _____    _____    _____    _____</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D4487E71-CFBA-492B-CB77-7DF62156CA33}"/>
              </a:ext>
            </a:extLst>
          </p:cNvPr>
          <p:cNvSpPr/>
          <p:nvPr/>
        </p:nvSpPr>
        <p:spPr>
          <a:xfrm>
            <a:off x="122411" y="2330989"/>
            <a:ext cx="6611240" cy="354285"/>
          </a:xfrm>
          <a:prstGeom prst="rect">
            <a:avLst/>
          </a:prstGeom>
          <a:solidFill>
            <a:srgbClr val="E6E7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a:t>
            </a:r>
          </a:p>
        </p:txBody>
      </p:sp>
      <p:graphicFrame>
        <p:nvGraphicFramePr>
          <p:cNvPr id="10" name="Table 21">
            <a:extLst>
              <a:ext uri="{FF2B5EF4-FFF2-40B4-BE49-F238E27FC236}">
                <a16:creationId xmlns:a16="http://schemas.microsoft.com/office/drawing/2014/main" id="{AE7CF84D-999A-9CF2-535F-052334551E3C}"/>
              </a:ext>
            </a:extLst>
          </p:cNvPr>
          <p:cNvGraphicFramePr>
            <a:graphicFrameLocks noGrp="1"/>
          </p:cNvGraphicFramePr>
          <p:nvPr>
            <p:extLst>
              <p:ext uri="{D42A27DB-BD31-4B8C-83A1-F6EECF244321}">
                <p14:modId xmlns:p14="http://schemas.microsoft.com/office/powerpoint/2010/main" val="2883288579"/>
              </p:ext>
            </p:extLst>
          </p:nvPr>
        </p:nvGraphicFramePr>
        <p:xfrm>
          <a:off x="124345" y="2693766"/>
          <a:ext cx="6610267" cy="1742770"/>
        </p:xfrm>
        <a:graphic>
          <a:graphicData uri="http://schemas.openxmlformats.org/drawingml/2006/table">
            <a:tbl>
              <a:tblPr firstRow="1" bandRow="1">
                <a:tableStyleId>{0505E3EF-67EA-436B-97B2-0124C06EBD24}</a:tableStyleId>
              </a:tblPr>
              <a:tblGrid>
                <a:gridCol w="353335">
                  <a:extLst>
                    <a:ext uri="{9D8B030D-6E8A-4147-A177-3AD203B41FA5}">
                      <a16:colId xmlns:a16="http://schemas.microsoft.com/office/drawing/2014/main" val="2816310200"/>
                    </a:ext>
                  </a:extLst>
                </a:gridCol>
                <a:gridCol w="568812">
                  <a:extLst>
                    <a:ext uri="{9D8B030D-6E8A-4147-A177-3AD203B41FA5}">
                      <a16:colId xmlns:a16="http://schemas.microsoft.com/office/drawing/2014/main" val="3035839712"/>
                    </a:ext>
                  </a:extLst>
                </a:gridCol>
                <a:gridCol w="568812">
                  <a:extLst>
                    <a:ext uri="{9D8B030D-6E8A-4147-A177-3AD203B41FA5}">
                      <a16:colId xmlns:a16="http://schemas.microsoft.com/office/drawing/2014/main" val="3155127702"/>
                    </a:ext>
                  </a:extLst>
                </a:gridCol>
                <a:gridCol w="568812">
                  <a:extLst>
                    <a:ext uri="{9D8B030D-6E8A-4147-A177-3AD203B41FA5}">
                      <a16:colId xmlns:a16="http://schemas.microsoft.com/office/drawing/2014/main" val="2479553585"/>
                    </a:ext>
                  </a:extLst>
                </a:gridCol>
                <a:gridCol w="568812">
                  <a:extLst>
                    <a:ext uri="{9D8B030D-6E8A-4147-A177-3AD203B41FA5}">
                      <a16:colId xmlns:a16="http://schemas.microsoft.com/office/drawing/2014/main" val="3214640109"/>
                    </a:ext>
                  </a:extLst>
                </a:gridCol>
                <a:gridCol w="568812">
                  <a:extLst>
                    <a:ext uri="{9D8B030D-6E8A-4147-A177-3AD203B41FA5}">
                      <a16:colId xmlns:a16="http://schemas.microsoft.com/office/drawing/2014/main" val="3394662713"/>
                    </a:ext>
                  </a:extLst>
                </a:gridCol>
                <a:gridCol w="568812">
                  <a:extLst>
                    <a:ext uri="{9D8B030D-6E8A-4147-A177-3AD203B41FA5}">
                      <a16:colId xmlns:a16="http://schemas.microsoft.com/office/drawing/2014/main" val="3590227478"/>
                    </a:ext>
                  </a:extLst>
                </a:gridCol>
                <a:gridCol w="568812">
                  <a:extLst>
                    <a:ext uri="{9D8B030D-6E8A-4147-A177-3AD203B41FA5}">
                      <a16:colId xmlns:a16="http://schemas.microsoft.com/office/drawing/2014/main" val="2773761275"/>
                    </a:ext>
                  </a:extLst>
                </a:gridCol>
                <a:gridCol w="568812">
                  <a:extLst>
                    <a:ext uri="{9D8B030D-6E8A-4147-A177-3AD203B41FA5}">
                      <a16:colId xmlns:a16="http://schemas.microsoft.com/office/drawing/2014/main" val="1486387081"/>
                    </a:ext>
                  </a:extLst>
                </a:gridCol>
                <a:gridCol w="568812">
                  <a:extLst>
                    <a:ext uri="{9D8B030D-6E8A-4147-A177-3AD203B41FA5}">
                      <a16:colId xmlns:a16="http://schemas.microsoft.com/office/drawing/2014/main" val="777642316"/>
                    </a:ext>
                  </a:extLst>
                </a:gridCol>
                <a:gridCol w="568812">
                  <a:extLst>
                    <a:ext uri="{9D8B030D-6E8A-4147-A177-3AD203B41FA5}">
                      <a16:colId xmlns:a16="http://schemas.microsoft.com/office/drawing/2014/main" val="1167499350"/>
                    </a:ext>
                  </a:extLst>
                </a:gridCol>
                <a:gridCol w="568812">
                  <a:extLst>
                    <a:ext uri="{9D8B030D-6E8A-4147-A177-3AD203B41FA5}">
                      <a16:colId xmlns:a16="http://schemas.microsoft.com/office/drawing/2014/main" val="3480790034"/>
                    </a:ext>
                  </a:extLst>
                </a:gridCol>
              </a:tblGrid>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08487406"/>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bl>
          </a:graphicData>
        </a:graphic>
      </p:graphicFrame>
      <p:graphicFrame>
        <p:nvGraphicFramePr>
          <p:cNvPr id="12" name="Table 22">
            <a:extLst>
              <a:ext uri="{FF2B5EF4-FFF2-40B4-BE49-F238E27FC236}">
                <a16:creationId xmlns:a16="http://schemas.microsoft.com/office/drawing/2014/main" id="{DAF39246-DC38-3300-69D1-91DB41492A29}"/>
              </a:ext>
            </a:extLst>
          </p:cNvPr>
          <p:cNvGraphicFramePr>
            <a:graphicFrameLocks noGrp="1"/>
          </p:cNvGraphicFramePr>
          <p:nvPr>
            <p:extLst>
              <p:ext uri="{D42A27DB-BD31-4B8C-83A1-F6EECF244321}">
                <p14:modId xmlns:p14="http://schemas.microsoft.com/office/powerpoint/2010/main" val="2075554704"/>
              </p:ext>
            </p:extLst>
          </p:nvPr>
        </p:nvGraphicFramePr>
        <p:xfrm>
          <a:off x="122411" y="4408095"/>
          <a:ext cx="6611240" cy="457200"/>
        </p:xfrm>
        <a:graphic>
          <a:graphicData uri="http://schemas.openxmlformats.org/drawingml/2006/table">
            <a:tbl>
              <a:tblPr firstRow="1" bandRow="1">
                <a:tableStyleId>{5C22544A-7EE6-4342-B048-85BDC9FD1C3A}</a:tableStyleId>
              </a:tblPr>
              <a:tblGrid>
                <a:gridCol w="920777">
                  <a:extLst>
                    <a:ext uri="{9D8B030D-6E8A-4147-A177-3AD203B41FA5}">
                      <a16:colId xmlns:a16="http://schemas.microsoft.com/office/drawing/2014/main" val="1728550321"/>
                    </a:ext>
                  </a:extLst>
                </a:gridCol>
                <a:gridCol w="1142405">
                  <a:extLst>
                    <a:ext uri="{9D8B030D-6E8A-4147-A177-3AD203B41FA5}">
                      <a16:colId xmlns:a16="http://schemas.microsoft.com/office/drawing/2014/main" val="2192753669"/>
                    </a:ext>
                  </a:extLst>
                </a:gridCol>
                <a:gridCol w="1150034">
                  <a:extLst>
                    <a:ext uri="{9D8B030D-6E8A-4147-A177-3AD203B41FA5}">
                      <a16:colId xmlns:a16="http://schemas.microsoft.com/office/drawing/2014/main" val="879377192"/>
                    </a:ext>
                  </a:extLst>
                </a:gridCol>
                <a:gridCol w="1124992">
                  <a:extLst>
                    <a:ext uri="{9D8B030D-6E8A-4147-A177-3AD203B41FA5}">
                      <a16:colId xmlns:a16="http://schemas.microsoft.com/office/drawing/2014/main" val="1164569534"/>
                    </a:ext>
                  </a:extLst>
                </a:gridCol>
                <a:gridCol w="1128811">
                  <a:extLst>
                    <a:ext uri="{9D8B030D-6E8A-4147-A177-3AD203B41FA5}">
                      <a16:colId xmlns:a16="http://schemas.microsoft.com/office/drawing/2014/main" val="764486885"/>
                    </a:ext>
                  </a:extLst>
                </a:gridCol>
                <a:gridCol w="1144221">
                  <a:extLst>
                    <a:ext uri="{9D8B030D-6E8A-4147-A177-3AD203B41FA5}">
                      <a16:colId xmlns:a16="http://schemas.microsoft.com/office/drawing/2014/main" val="1127494174"/>
                    </a:ext>
                  </a:extLst>
                </a:gridCol>
              </a:tblGrid>
              <a:tr h="370840">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pic>
        <p:nvPicPr>
          <p:cNvPr id="26" name="Graphic 25" descr="Old Key outline">
            <a:extLst>
              <a:ext uri="{FF2B5EF4-FFF2-40B4-BE49-F238E27FC236}">
                <a16:creationId xmlns:a16="http://schemas.microsoft.com/office/drawing/2014/main" id="{9218A045-41DE-444B-B02A-4C7A53D01C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668740">
            <a:off x="4823322" y="5350216"/>
            <a:ext cx="914400" cy="914400"/>
          </a:xfrm>
          <a:prstGeom prst="rect">
            <a:avLst/>
          </a:prstGeom>
        </p:spPr>
      </p:pic>
      <p:pic>
        <p:nvPicPr>
          <p:cNvPr id="29" name="Graphic 28" descr="Magnifying glass outline">
            <a:extLst>
              <a:ext uri="{FF2B5EF4-FFF2-40B4-BE49-F238E27FC236}">
                <a16:creationId xmlns:a16="http://schemas.microsoft.com/office/drawing/2014/main" id="{428E8F4F-CD37-104C-3932-A2E32A1F65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0757" y="5685446"/>
            <a:ext cx="914400" cy="914400"/>
          </a:xfrm>
          <a:prstGeom prst="rect">
            <a:avLst/>
          </a:prstGeom>
        </p:spPr>
      </p:pic>
      <p:grpSp>
        <p:nvGrpSpPr>
          <p:cNvPr id="30" name="Group 29">
            <a:extLst>
              <a:ext uri="{FF2B5EF4-FFF2-40B4-BE49-F238E27FC236}">
                <a16:creationId xmlns:a16="http://schemas.microsoft.com/office/drawing/2014/main" id="{0D30AA99-9DD9-60F6-7E3F-DF086CE69A1D}"/>
              </a:ext>
            </a:extLst>
          </p:cNvPr>
          <p:cNvGrpSpPr/>
          <p:nvPr/>
        </p:nvGrpSpPr>
        <p:grpSpPr>
          <a:xfrm>
            <a:off x="1291556" y="7903968"/>
            <a:ext cx="1208304" cy="775579"/>
            <a:chOff x="1016001" y="7501120"/>
            <a:chExt cx="1671241" cy="1072726"/>
          </a:xfrm>
        </p:grpSpPr>
        <p:pic>
          <p:nvPicPr>
            <p:cNvPr id="31" name="Graphic 30" descr="Lock outline">
              <a:extLst>
                <a:ext uri="{FF2B5EF4-FFF2-40B4-BE49-F238E27FC236}">
                  <a16:creationId xmlns:a16="http://schemas.microsoft.com/office/drawing/2014/main" id="{200E099E-44C8-033B-8F0B-892A684030E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4066"/>
            <a:stretch/>
          </p:blipFill>
          <p:spPr>
            <a:xfrm>
              <a:off x="1016001" y="7639050"/>
              <a:ext cx="1671241" cy="934796"/>
            </a:xfrm>
            <a:prstGeom prst="rect">
              <a:avLst/>
            </a:prstGeom>
          </p:spPr>
        </p:pic>
        <p:sp>
          <p:nvSpPr>
            <p:cNvPr id="32" name="Rectangle 31">
              <a:extLst>
                <a:ext uri="{FF2B5EF4-FFF2-40B4-BE49-F238E27FC236}">
                  <a16:creationId xmlns:a16="http://schemas.microsoft.com/office/drawing/2014/main" id="{CE0A7D8B-91F0-A89A-0501-B6CD25D325F3}"/>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536E060-8193-49C5-32C8-438E466A39C9}"/>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Graphic 33" descr="Lock outline">
            <a:extLst>
              <a:ext uri="{FF2B5EF4-FFF2-40B4-BE49-F238E27FC236}">
                <a16:creationId xmlns:a16="http://schemas.microsoft.com/office/drawing/2014/main" id="{F195B7FB-5B76-F209-52AC-D06453B5D7E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098" t="11328" r="26547" b="56645"/>
          <a:stretch/>
        </p:blipFill>
        <p:spPr>
          <a:xfrm>
            <a:off x="1396209" y="7614944"/>
            <a:ext cx="581507" cy="401777"/>
          </a:xfrm>
          <a:prstGeom prst="rect">
            <a:avLst/>
          </a:prstGeom>
        </p:spPr>
      </p:pic>
      <p:pic>
        <p:nvPicPr>
          <p:cNvPr id="35" name="Graphic 34" descr="Collision outline">
            <a:extLst>
              <a:ext uri="{FF2B5EF4-FFF2-40B4-BE49-F238E27FC236}">
                <a16:creationId xmlns:a16="http://schemas.microsoft.com/office/drawing/2014/main" id="{BC73C3CA-36F6-D0A5-9F16-5758B327DE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9845" y="7624737"/>
            <a:ext cx="914400" cy="914400"/>
          </a:xfrm>
          <a:prstGeom prst="rect">
            <a:avLst/>
          </a:prstGeom>
        </p:spPr>
      </p:pic>
      <p:sp>
        <p:nvSpPr>
          <p:cNvPr id="36" name="Rectangle 35">
            <a:extLst>
              <a:ext uri="{FF2B5EF4-FFF2-40B4-BE49-F238E27FC236}">
                <a16:creationId xmlns:a16="http://schemas.microsoft.com/office/drawing/2014/main" id="{CC274773-B997-3329-82C1-BDF499E128C1}"/>
              </a:ext>
            </a:extLst>
          </p:cNvPr>
          <p:cNvSpPr/>
          <p:nvPr/>
        </p:nvSpPr>
        <p:spPr>
          <a:xfrm>
            <a:off x="2499860" y="7837122"/>
            <a:ext cx="3765268" cy="570278"/>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ESCAPED!</a:t>
            </a:r>
          </a:p>
        </p:txBody>
      </p:sp>
    </p:spTree>
    <p:extLst>
      <p:ext uri="{BB962C8B-B14F-4D97-AF65-F5344CB8AC3E}">
        <p14:creationId xmlns:p14="http://schemas.microsoft.com/office/powerpoint/2010/main" val="2984611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22412" y="150260"/>
            <a:ext cx="1512856" cy="683548"/>
          </a:xfrm>
          <a:prstGeom prst="rect">
            <a:avLst/>
          </a:prstGeom>
          <a:solidFill>
            <a:srgbClr val="DC44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ANSWER </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KEY</a:t>
            </a:r>
          </a:p>
        </p:txBody>
      </p:sp>
      <p:sp>
        <p:nvSpPr>
          <p:cNvPr id="7" name="Rectangle 6">
            <a:extLst>
              <a:ext uri="{FF2B5EF4-FFF2-40B4-BE49-F238E27FC236}">
                <a16:creationId xmlns:a16="http://schemas.microsoft.com/office/drawing/2014/main" id="{84859530-E090-41D2-E5A6-086E16F7FF59}"/>
              </a:ext>
            </a:extLst>
          </p:cNvPr>
          <p:cNvSpPr/>
          <p:nvPr/>
        </p:nvSpPr>
        <p:spPr>
          <a:xfrm>
            <a:off x="123380" y="930567"/>
            <a:ext cx="6638559" cy="674859"/>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50492" y="158948"/>
            <a:ext cx="5011447" cy="674859"/>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Elementary</a:t>
            </a:r>
          </a:p>
          <a:p>
            <a:pPr algn="ctr"/>
            <a:r>
              <a:rPr lang="en-US" b="1" dirty="0">
                <a:latin typeface="Open Sans" panose="020B0606030504020204" pitchFamily="34" charset="0"/>
                <a:ea typeface="Open Sans" panose="020B0606030504020204" pitchFamily="34" charset="0"/>
                <a:cs typeface="Open Sans" panose="020B0606030504020204" pitchFamily="34" charset="0"/>
              </a:rPr>
              <a:t>Scientists and Inventors Escape Room</a:t>
            </a:r>
          </a:p>
        </p:txBody>
      </p:sp>
      <p:graphicFrame>
        <p:nvGraphicFramePr>
          <p:cNvPr id="22" name="Table 22">
            <a:extLst>
              <a:ext uri="{FF2B5EF4-FFF2-40B4-BE49-F238E27FC236}">
                <a16:creationId xmlns:a16="http://schemas.microsoft.com/office/drawing/2014/main" id="{8C5F4AAF-5E89-C1AA-3FD4-60F15DE14070}"/>
              </a:ext>
            </a:extLst>
          </p:cNvPr>
          <p:cNvGraphicFramePr>
            <a:graphicFrameLocks noGrp="1"/>
          </p:cNvGraphicFramePr>
          <p:nvPr>
            <p:extLst>
              <p:ext uri="{D42A27DB-BD31-4B8C-83A1-F6EECF244321}">
                <p14:modId xmlns:p14="http://schemas.microsoft.com/office/powerpoint/2010/main" val="1881013494"/>
              </p:ext>
            </p:extLst>
          </p:nvPr>
        </p:nvGraphicFramePr>
        <p:xfrm>
          <a:off x="122411" y="1717925"/>
          <a:ext cx="6638556" cy="502920"/>
        </p:xfrm>
        <a:graphic>
          <a:graphicData uri="http://schemas.openxmlformats.org/drawingml/2006/table">
            <a:tbl>
              <a:tblPr firstRow="1" bandRow="1">
                <a:tableStyleId>{5C22544A-7EE6-4342-B048-85BDC9FD1C3A}</a:tableStyleId>
              </a:tblPr>
              <a:tblGrid>
                <a:gridCol w="715080">
                  <a:extLst>
                    <a:ext uri="{9D8B030D-6E8A-4147-A177-3AD203B41FA5}">
                      <a16:colId xmlns:a16="http://schemas.microsoft.com/office/drawing/2014/main" val="1728550321"/>
                    </a:ext>
                  </a:extLst>
                </a:gridCol>
                <a:gridCol w="987246">
                  <a:extLst>
                    <a:ext uri="{9D8B030D-6E8A-4147-A177-3AD203B41FA5}">
                      <a16:colId xmlns:a16="http://schemas.microsoft.com/office/drawing/2014/main" val="2192753669"/>
                    </a:ext>
                  </a:extLst>
                </a:gridCol>
                <a:gridCol w="987246">
                  <a:extLst>
                    <a:ext uri="{9D8B030D-6E8A-4147-A177-3AD203B41FA5}">
                      <a16:colId xmlns:a16="http://schemas.microsoft.com/office/drawing/2014/main" val="879377192"/>
                    </a:ext>
                  </a:extLst>
                </a:gridCol>
                <a:gridCol w="987246">
                  <a:extLst>
                    <a:ext uri="{9D8B030D-6E8A-4147-A177-3AD203B41FA5}">
                      <a16:colId xmlns:a16="http://schemas.microsoft.com/office/drawing/2014/main" val="1164569534"/>
                    </a:ext>
                  </a:extLst>
                </a:gridCol>
                <a:gridCol w="987246">
                  <a:extLst>
                    <a:ext uri="{9D8B030D-6E8A-4147-A177-3AD203B41FA5}">
                      <a16:colId xmlns:a16="http://schemas.microsoft.com/office/drawing/2014/main" val="764486885"/>
                    </a:ext>
                  </a:extLst>
                </a:gridCol>
                <a:gridCol w="987246">
                  <a:extLst>
                    <a:ext uri="{9D8B030D-6E8A-4147-A177-3AD203B41FA5}">
                      <a16:colId xmlns:a16="http://schemas.microsoft.com/office/drawing/2014/main" val="1127494174"/>
                    </a:ext>
                  </a:extLst>
                </a:gridCol>
                <a:gridCol w="987246">
                  <a:extLst>
                    <a:ext uri="{9D8B030D-6E8A-4147-A177-3AD203B41FA5}">
                      <a16:colId xmlns:a16="http://schemas.microsoft.com/office/drawing/2014/main" val="3200590939"/>
                    </a:ext>
                  </a:extLst>
                </a:gridCol>
              </a:tblGrid>
              <a:tr h="370840">
                <a:tc>
                  <a:txBody>
                    <a:bodyPr/>
                    <a:lstStyle/>
                    <a:p>
                      <a:pPr algn="ctr"/>
                      <a:r>
                        <a:rPr lang="en-US" b="1" dirty="0">
                          <a:solidFill>
                            <a:schemeClr val="tx1"/>
                          </a:solidFill>
                          <a:latin typeface="Arial Black" panose="020B0A04020102020204" pitchFamily="34" charset="0"/>
                          <a:cs typeface="Arial" panose="020B0604020202020204" pitchFamily="34" charset="0"/>
                        </a:rPr>
                        <a:t>TASK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sp>
        <p:nvSpPr>
          <p:cNvPr id="13" name="Rectangle 12">
            <a:extLst>
              <a:ext uri="{FF2B5EF4-FFF2-40B4-BE49-F238E27FC236}">
                <a16:creationId xmlns:a16="http://schemas.microsoft.com/office/drawing/2014/main" id="{3ECEC7B0-70A2-5A62-81F2-8828E5FDD2C4}"/>
              </a:ext>
            </a:extLst>
          </p:cNvPr>
          <p:cNvSpPr/>
          <p:nvPr/>
        </p:nvSpPr>
        <p:spPr>
          <a:xfrm>
            <a:off x="109238" y="5029744"/>
            <a:ext cx="2477169"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4" name="Rectangle 13">
            <a:extLst>
              <a:ext uri="{FF2B5EF4-FFF2-40B4-BE49-F238E27FC236}">
                <a16:creationId xmlns:a16="http://schemas.microsoft.com/office/drawing/2014/main" id="{6F712873-19C6-25D7-2B85-082FFD8D2705}"/>
              </a:ext>
            </a:extLst>
          </p:cNvPr>
          <p:cNvSpPr/>
          <p:nvPr/>
        </p:nvSpPr>
        <p:spPr>
          <a:xfrm>
            <a:off x="109239" y="5384028"/>
            <a:ext cx="2477170" cy="16247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1. computer </a:t>
            </a:r>
          </a:p>
          <a:p>
            <a:pPr>
              <a:lnSpc>
                <a:spcPct val="150000"/>
              </a:lnSpc>
            </a:pPr>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2. science</a:t>
            </a:r>
          </a:p>
          <a:p>
            <a:pPr>
              <a:lnSpc>
                <a:spcPct val="150000"/>
              </a:lnSpc>
            </a:pPr>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3. machine</a:t>
            </a:r>
          </a:p>
          <a:p>
            <a:pPr>
              <a:lnSpc>
                <a:spcPct val="150000"/>
              </a:lnSpc>
            </a:pPr>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4. language</a:t>
            </a:r>
          </a:p>
          <a:p>
            <a:pPr>
              <a:lnSpc>
                <a:spcPct val="150000"/>
              </a:lnSpc>
            </a:pPr>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5. countess </a:t>
            </a:r>
          </a:p>
        </p:txBody>
      </p:sp>
      <p:sp>
        <p:nvSpPr>
          <p:cNvPr id="15" name="Rectangle 14">
            <a:extLst>
              <a:ext uri="{FF2B5EF4-FFF2-40B4-BE49-F238E27FC236}">
                <a16:creationId xmlns:a16="http://schemas.microsoft.com/office/drawing/2014/main" id="{AA6226EB-31F1-37C0-1780-45AC0B3D1A13}"/>
              </a:ext>
            </a:extLst>
          </p:cNvPr>
          <p:cNvSpPr/>
          <p:nvPr/>
        </p:nvSpPr>
        <p:spPr>
          <a:xfrm>
            <a:off x="2701629" y="5029743"/>
            <a:ext cx="4032981"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19" name="Rectangle 18">
            <a:extLst>
              <a:ext uri="{FF2B5EF4-FFF2-40B4-BE49-F238E27FC236}">
                <a16:creationId xmlns:a16="http://schemas.microsoft.com/office/drawing/2014/main" id="{0760C786-E3E5-1327-0E4A-B0A1E5DB974B}"/>
              </a:ext>
            </a:extLst>
          </p:cNvPr>
          <p:cNvSpPr/>
          <p:nvPr/>
        </p:nvSpPr>
        <p:spPr>
          <a:xfrm>
            <a:off x="2701630" y="5378128"/>
            <a:ext cx="4032021" cy="16247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Lock outline">
            <a:extLst>
              <a:ext uri="{FF2B5EF4-FFF2-40B4-BE49-F238E27FC236}">
                <a16:creationId xmlns:a16="http://schemas.microsoft.com/office/drawing/2014/main" id="{F85CF6AA-8C6A-256F-8A00-19BFB76FF5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8365" y="5320007"/>
            <a:ext cx="873438" cy="873438"/>
          </a:xfrm>
          <a:prstGeom prst="rect">
            <a:avLst/>
          </a:prstGeom>
        </p:spPr>
      </p:pic>
      <p:graphicFrame>
        <p:nvGraphicFramePr>
          <p:cNvPr id="23" name="Table 19">
            <a:extLst>
              <a:ext uri="{FF2B5EF4-FFF2-40B4-BE49-F238E27FC236}">
                <a16:creationId xmlns:a16="http://schemas.microsoft.com/office/drawing/2014/main" id="{34523D5A-77C3-F36A-414C-29B74A698B20}"/>
              </a:ext>
            </a:extLst>
          </p:cNvPr>
          <p:cNvGraphicFramePr>
            <a:graphicFrameLocks noGrp="1"/>
          </p:cNvGraphicFramePr>
          <p:nvPr>
            <p:extLst>
              <p:ext uri="{D42A27DB-BD31-4B8C-83A1-F6EECF244321}">
                <p14:modId xmlns:p14="http://schemas.microsoft.com/office/powerpoint/2010/main" val="124839466"/>
              </p:ext>
            </p:extLst>
          </p:nvPr>
        </p:nvGraphicFramePr>
        <p:xfrm>
          <a:off x="2861655" y="6156800"/>
          <a:ext cx="3711970" cy="708736"/>
        </p:xfrm>
        <a:graphic>
          <a:graphicData uri="http://schemas.openxmlformats.org/drawingml/2006/table">
            <a:tbl>
              <a:tblPr firstRow="1" bandRow="1">
                <a:tableStyleId>{0505E3EF-67EA-436B-97B2-0124C06EBD24}</a:tableStyleId>
              </a:tblPr>
              <a:tblGrid>
                <a:gridCol w="742394">
                  <a:extLst>
                    <a:ext uri="{9D8B030D-6E8A-4147-A177-3AD203B41FA5}">
                      <a16:colId xmlns:a16="http://schemas.microsoft.com/office/drawing/2014/main" val="702666132"/>
                    </a:ext>
                  </a:extLst>
                </a:gridCol>
                <a:gridCol w="742394">
                  <a:extLst>
                    <a:ext uri="{9D8B030D-6E8A-4147-A177-3AD203B41FA5}">
                      <a16:colId xmlns:a16="http://schemas.microsoft.com/office/drawing/2014/main" val="3384326153"/>
                    </a:ext>
                  </a:extLst>
                </a:gridCol>
                <a:gridCol w="742394">
                  <a:extLst>
                    <a:ext uri="{9D8B030D-6E8A-4147-A177-3AD203B41FA5}">
                      <a16:colId xmlns:a16="http://schemas.microsoft.com/office/drawing/2014/main" val="1402140550"/>
                    </a:ext>
                  </a:extLst>
                </a:gridCol>
                <a:gridCol w="742394">
                  <a:extLst>
                    <a:ext uri="{9D8B030D-6E8A-4147-A177-3AD203B41FA5}">
                      <a16:colId xmlns:a16="http://schemas.microsoft.com/office/drawing/2014/main" val="2010468263"/>
                    </a:ext>
                  </a:extLst>
                </a:gridCol>
                <a:gridCol w="742394">
                  <a:extLst>
                    <a:ext uri="{9D8B030D-6E8A-4147-A177-3AD203B41FA5}">
                      <a16:colId xmlns:a16="http://schemas.microsoft.com/office/drawing/2014/main" val="1262628258"/>
                    </a:ext>
                  </a:extLst>
                </a:gridCol>
              </a:tblGrid>
              <a:tr h="708736">
                <a:tc>
                  <a:txBody>
                    <a:bodyPr/>
                    <a:lstStyle/>
                    <a:p>
                      <a:pPr algn="ctr"/>
                      <a:r>
                        <a:rPr lang="en-US" sz="32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 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24" name="Rectangle 23">
            <a:extLst>
              <a:ext uri="{FF2B5EF4-FFF2-40B4-BE49-F238E27FC236}">
                <a16:creationId xmlns:a16="http://schemas.microsoft.com/office/drawing/2014/main" id="{B408144F-9A9D-5BB8-62C9-0C2275E89480}"/>
              </a:ext>
            </a:extLst>
          </p:cNvPr>
          <p:cNvSpPr/>
          <p:nvPr/>
        </p:nvSpPr>
        <p:spPr>
          <a:xfrm>
            <a:off x="109238" y="7140087"/>
            <a:ext cx="1599790" cy="42232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FE56497-AA8E-1501-64A8-CF69ACBBAD7A}"/>
              </a:ext>
            </a:extLst>
          </p:cNvPr>
          <p:cNvSpPr/>
          <p:nvPr/>
        </p:nvSpPr>
        <p:spPr>
          <a:xfrm>
            <a:off x="1709028" y="7140087"/>
            <a:ext cx="5024623" cy="4223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__3__  __4__  __7__  __2__  __6__  __5__  __1__</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D4487E71-CFBA-492B-CB77-7DF62156CA33}"/>
              </a:ext>
            </a:extLst>
          </p:cNvPr>
          <p:cNvSpPr/>
          <p:nvPr/>
        </p:nvSpPr>
        <p:spPr>
          <a:xfrm>
            <a:off x="122411" y="2330989"/>
            <a:ext cx="6611240" cy="354285"/>
          </a:xfrm>
          <a:prstGeom prst="rect">
            <a:avLst/>
          </a:prstGeom>
          <a:solidFill>
            <a:srgbClr val="E6E7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a:t>
            </a:r>
          </a:p>
        </p:txBody>
      </p:sp>
      <p:graphicFrame>
        <p:nvGraphicFramePr>
          <p:cNvPr id="10" name="Table 21">
            <a:extLst>
              <a:ext uri="{FF2B5EF4-FFF2-40B4-BE49-F238E27FC236}">
                <a16:creationId xmlns:a16="http://schemas.microsoft.com/office/drawing/2014/main" id="{AE7CF84D-999A-9CF2-535F-052334551E3C}"/>
              </a:ext>
            </a:extLst>
          </p:cNvPr>
          <p:cNvGraphicFramePr>
            <a:graphicFrameLocks noGrp="1"/>
          </p:cNvGraphicFramePr>
          <p:nvPr>
            <p:extLst>
              <p:ext uri="{D42A27DB-BD31-4B8C-83A1-F6EECF244321}">
                <p14:modId xmlns:p14="http://schemas.microsoft.com/office/powerpoint/2010/main" val="2535723815"/>
              </p:ext>
            </p:extLst>
          </p:nvPr>
        </p:nvGraphicFramePr>
        <p:xfrm>
          <a:off x="124345" y="2693766"/>
          <a:ext cx="6610267" cy="1742770"/>
        </p:xfrm>
        <a:graphic>
          <a:graphicData uri="http://schemas.openxmlformats.org/drawingml/2006/table">
            <a:tbl>
              <a:tblPr firstRow="1" bandRow="1">
                <a:tableStyleId>{0505E3EF-67EA-436B-97B2-0124C06EBD24}</a:tableStyleId>
              </a:tblPr>
              <a:tblGrid>
                <a:gridCol w="353335">
                  <a:extLst>
                    <a:ext uri="{9D8B030D-6E8A-4147-A177-3AD203B41FA5}">
                      <a16:colId xmlns:a16="http://schemas.microsoft.com/office/drawing/2014/main" val="2816310200"/>
                    </a:ext>
                  </a:extLst>
                </a:gridCol>
                <a:gridCol w="568812">
                  <a:extLst>
                    <a:ext uri="{9D8B030D-6E8A-4147-A177-3AD203B41FA5}">
                      <a16:colId xmlns:a16="http://schemas.microsoft.com/office/drawing/2014/main" val="3035839712"/>
                    </a:ext>
                  </a:extLst>
                </a:gridCol>
                <a:gridCol w="568812">
                  <a:extLst>
                    <a:ext uri="{9D8B030D-6E8A-4147-A177-3AD203B41FA5}">
                      <a16:colId xmlns:a16="http://schemas.microsoft.com/office/drawing/2014/main" val="3155127702"/>
                    </a:ext>
                  </a:extLst>
                </a:gridCol>
                <a:gridCol w="568812">
                  <a:extLst>
                    <a:ext uri="{9D8B030D-6E8A-4147-A177-3AD203B41FA5}">
                      <a16:colId xmlns:a16="http://schemas.microsoft.com/office/drawing/2014/main" val="2479553585"/>
                    </a:ext>
                  </a:extLst>
                </a:gridCol>
                <a:gridCol w="568812">
                  <a:extLst>
                    <a:ext uri="{9D8B030D-6E8A-4147-A177-3AD203B41FA5}">
                      <a16:colId xmlns:a16="http://schemas.microsoft.com/office/drawing/2014/main" val="3214640109"/>
                    </a:ext>
                  </a:extLst>
                </a:gridCol>
                <a:gridCol w="568812">
                  <a:extLst>
                    <a:ext uri="{9D8B030D-6E8A-4147-A177-3AD203B41FA5}">
                      <a16:colId xmlns:a16="http://schemas.microsoft.com/office/drawing/2014/main" val="3394662713"/>
                    </a:ext>
                  </a:extLst>
                </a:gridCol>
                <a:gridCol w="568812">
                  <a:extLst>
                    <a:ext uri="{9D8B030D-6E8A-4147-A177-3AD203B41FA5}">
                      <a16:colId xmlns:a16="http://schemas.microsoft.com/office/drawing/2014/main" val="3590227478"/>
                    </a:ext>
                  </a:extLst>
                </a:gridCol>
                <a:gridCol w="568812">
                  <a:extLst>
                    <a:ext uri="{9D8B030D-6E8A-4147-A177-3AD203B41FA5}">
                      <a16:colId xmlns:a16="http://schemas.microsoft.com/office/drawing/2014/main" val="2773761275"/>
                    </a:ext>
                  </a:extLst>
                </a:gridCol>
                <a:gridCol w="568812">
                  <a:extLst>
                    <a:ext uri="{9D8B030D-6E8A-4147-A177-3AD203B41FA5}">
                      <a16:colId xmlns:a16="http://schemas.microsoft.com/office/drawing/2014/main" val="1486387081"/>
                    </a:ext>
                  </a:extLst>
                </a:gridCol>
                <a:gridCol w="568812">
                  <a:extLst>
                    <a:ext uri="{9D8B030D-6E8A-4147-A177-3AD203B41FA5}">
                      <a16:colId xmlns:a16="http://schemas.microsoft.com/office/drawing/2014/main" val="777642316"/>
                    </a:ext>
                  </a:extLst>
                </a:gridCol>
                <a:gridCol w="568812">
                  <a:extLst>
                    <a:ext uri="{9D8B030D-6E8A-4147-A177-3AD203B41FA5}">
                      <a16:colId xmlns:a16="http://schemas.microsoft.com/office/drawing/2014/main" val="1167499350"/>
                    </a:ext>
                  </a:extLst>
                </a:gridCol>
                <a:gridCol w="568812">
                  <a:extLst>
                    <a:ext uri="{9D8B030D-6E8A-4147-A177-3AD203B41FA5}">
                      <a16:colId xmlns:a16="http://schemas.microsoft.com/office/drawing/2014/main" val="3480790034"/>
                    </a:ext>
                  </a:extLst>
                </a:gridCol>
              </a:tblGrid>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08487406"/>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bl>
          </a:graphicData>
        </a:graphic>
      </p:graphicFrame>
      <p:graphicFrame>
        <p:nvGraphicFramePr>
          <p:cNvPr id="12" name="Table 22">
            <a:extLst>
              <a:ext uri="{FF2B5EF4-FFF2-40B4-BE49-F238E27FC236}">
                <a16:creationId xmlns:a16="http://schemas.microsoft.com/office/drawing/2014/main" id="{DAF39246-DC38-3300-69D1-91DB41492A29}"/>
              </a:ext>
            </a:extLst>
          </p:cNvPr>
          <p:cNvGraphicFramePr>
            <a:graphicFrameLocks noGrp="1"/>
          </p:cNvGraphicFramePr>
          <p:nvPr>
            <p:extLst>
              <p:ext uri="{D42A27DB-BD31-4B8C-83A1-F6EECF244321}">
                <p14:modId xmlns:p14="http://schemas.microsoft.com/office/powerpoint/2010/main" val="3408218573"/>
              </p:ext>
            </p:extLst>
          </p:nvPr>
        </p:nvGraphicFramePr>
        <p:xfrm>
          <a:off x="122411" y="4408095"/>
          <a:ext cx="6611240" cy="502920"/>
        </p:xfrm>
        <a:graphic>
          <a:graphicData uri="http://schemas.openxmlformats.org/drawingml/2006/table">
            <a:tbl>
              <a:tblPr firstRow="1" bandRow="1">
                <a:tableStyleId>{5C22544A-7EE6-4342-B048-85BDC9FD1C3A}</a:tableStyleId>
              </a:tblPr>
              <a:tblGrid>
                <a:gridCol w="920777">
                  <a:extLst>
                    <a:ext uri="{9D8B030D-6E8A-4147-A177-3AD203B41FA5}">
                      <a16:colId xmlns:a16="http://schemas.microsoft.com/office/drawing/2014/main" val="1728550321"/>
                    </a:ext>
                  </a:extLst>
                </a:gridCol>
                <a:gridCol w="1142405">
                  <a:extLst>
                    <a:ext uri="{9D8B030D-6E8A-4147-A177-3AD203B41FA5}">
                      <a16:colId xmlns:a16="http://schemas.microsoft.com/office/drawing/2014/main" val="2192753669"/>
                    </a:ext>
                  </a:extLst>
                </a:gridCol>
                <a:gridCol w="1150034">
                  <a:extLst>
                    <a:ext uri="{9D8B030D-6E8A-4147-A177-3AD203B41FA5}">
                      <a16:colId xmlns:a16="http://schemas.microsoft.com/office/drawing/2014/main" val="879377192"/>
                    </a:ext>
                  </a:extLst>
                </a:gridCol>
                <a:gridCol w="1124992">
                  <a:extLst>
                    <a:ext uri="{9D8B030D-6E8A-4147-A177-3AD203B41FA5}">
                      <a16:colId xmlns:a16="http://schemas.microsoft.com/office/drawing/2014/main" val="1164569534"/>
                    </a:ext>
                  </a:extLst>
                </a:gridCol>
                <a:gridCol w="1128811">
                  <a:extLst>
                    <a:ext uri="{9D8B030D-6E8A-4147-A177-3AD203B41FA5}">
                      <a16:colId xmlns:a16="http://schemas.microsoft.com/office/drawing/2014/main" val="764486885"/>
                    </a:ext>
                  </a:extLst>
                </a:gridCol>
                <a:gridCol w="1144221">
                  <a:extLst>
                    <a:ext uri="{9D8B030D-6E8A-4147-A177-3AD203B41FA5}">
                      <a16:colId xmlns:a16="http://schemas.microsoft.com/office/drawing/2014/main" val="1127494174"/>
                    </a:ext>
                  </a:extLst>
                </a:gridCol>
              </a:tblGrid>
              <a:tr h="370840">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CODE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pic>
        <p:nvPicPr>
          <p:cNvPr id="26" name="Graphic 25" descr="Old Key outline">
            <a:extLst>
              <a:ext uri="{FF2B5EF4-FFF2-40B4-BE49-F238E27FC236}">
                <a16:creationId xmlns:a16="http://schemas.microsoft.com/office/drawing/2014/main" id="{9218A045-41DE-444B-B02A-4C7A53D01C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668740">
            <a:off x="4823322" y="5350216"/>
            <a:ext cx="914400" cy="914400"/>
          </a:xfrm>
          <a:prstGeom prst="rect">
            <a:avLst/>
          </a:prstGeom>
        </p:spPr>
      </p:pic>
      <p:pic>
        <p:nvPicPr>
          <p:cNvPr id="29" name="Graphic 28" descr="Magnifying glass outline">
            <a:extLst>
              <a:ext uri="{FF2B5EF4-FFF2-40B4-BE49-F238E27FC236}">
                <a16:creationId xmlns:a16="http://schemas.microsoft.com/office/drawing/2014/main" id="{428E8F4F-CD37-104C-3932-A2E32A1F65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0757" y="5685446"/>
            <a:ext cx="914400" cy="914400"/>
          </a:xfrm>
          <a:prstGeom prst="rect">
            <a:avLst/>
          </a:prstGeom>
        </p:spPr>
      </p:pic>
      <p:grpSp>
        <p:nvGrpSpPr>
          <p:cNvPr id="30" name="Group 29">
            <a:extLst>
              <a:ext uri="{FF2B5EF4-FFF2-40B4-BE49-F238E27FC236}">
                <a16:creationId xmlns:a16="http://schemas.microsoft.com/office/drawing/2014/main" id="{0D30AA99-9DD9-60F6-7E3F-DF086CE69A1D}"/>
              </a:ext>
            </a:extLst>
          </p:cNvPr>
          <p:cNvGrpSpPr/>
          <p:nvPr/>
        </p:nvGrpSpPr>
        <p:grpSpPr>
          <a:xfrm>
            <a:off x="1291556" y="7903968"/>
            <a:ext cx="1208304" cy="775579"/>
            <a:chOff x="1016001" y="7501120"/>
            <a:chExt cx="1671241" cy="1072726"/>
          </a:xfrm>
        </p:grpSpPr>
        <p:pic>
          <p:nvPicPr>
            <p:cNvPr id="31" name="Graphic 30" descr="Lock outline">
              <a:extLst>
                <a:ext uri="{FF2B5EF4-FFF2-40B4-BE49-F238E27FC236}">
                  <a16:creationId xmlns:a16="http://schemas.microsoft.com/office/drawing/2014/main" id="{200E099E-44C8-033B-8F0B-892A684030E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4066"/>
            <a:stretch/>
          </p:blipFill>
          <p:spPr>
            <a:xfrm>
              <a:off x="1016001" y="7639050"/>
              <a:ext cx="1671241" cy="934796"/>
            </a:xfrm>
            <a:prstGeom prst="rect">
              <a:avLst/>
            </a:prstGeom>
          </p:spPr>
        </p:pic>
        <p:sp>
          <p:nvSpPr>
            <p:cNvPr id="32" name="Rectangle 31">
              <a:extLst>
                <a:ext uri="{FF2B5EF4-FFF2-40B4-BE49-F238E27FC236}">
                  <a16:creationId xmlns:a16="http://schemas.microsoft.com/office/drawing/2014/main" id="{CE0A7D8B-91F0-A89A-0501-B6CD25D325F3}"/>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536E060-8193-49C5-32C8-438E466A39C9}"/>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Graphic 33" descr="Lock outline">
            <a:extLst>
              <a:ext uri="{FF2B5EF4-FFF2-40B4-BE49-F238E27FC236}">
                <a16:creationId xmlns:a16="http://schemas.microsoft.com/office/drawing/2014/main" id="{F195B7FB-5B76-F209-52AC-D06453B5D7E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098" t="11328" r="26547" b="56645"/>
          <a:stretch/>
        </p:blipFill>
        <p:spPr>
          <a:xfrm>
            <a:off x="1396209" y="7614944"/>
            <a:ext cx="581507" cy="401777"/>
          </a:xfrm>
          <a:prstGeom prst="rect">
            <a:avLst/>
          </a:prstGeom>
        </p:spPr>
      </p:pic>
      <p:pic>
        <p:nvPicPr>
          <p:cNvPr id="35" name="Graphic 34" descr="Collision outline">
            <a:extLst>
              <a:ext uri="{FF2B5EF4-FFF2-40B4-BE49-F238E27FC236}">
                <a16:creationId xmlns:a16="http://schemas.microsoft.com/office/drawing/2014/main" id="{BC73C3CA-36F6-D0A5-9F16-5758B327DE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9845" y="7624737"/>
            <a:ext cx="914400" cy="914400"/>
          </a:xfrm>
          <a:prstGeom prst="rect">
            <a:avLst/>
          </a:prstGeom>
        </p:spPr>
      </p:pic>
      <p:sp>
        <p:nvSpPr>
          <p:cNvPr id="36" name="Rectangle 35">
            <a:extLst>
              <a:ext uri="{FF2B5EF4-FFF2-40B4-BE49-F238E27FC236}">
                <a16:creationId xmlns:a16="http://schemas.microsoft.com/office/drawing/2014/main" id="{CC274773-B997-3329-82C1-BDF499E128C1}"/>
              </a:ext>
            </a:extLst>
          </p:cNvPr>
          <p:cNvSpPr/>
          <p:nvPr/>
        </p:nvSpPr>
        <p:spPr>
          <a:xfrm>
            <a:off x="2499860" y="7837122"/>
            <a:ext cx="3765268" cy="570278"/>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ESCAPED!</a:t>
            </a:r>
          </a:p>
        </p:txBody>
      </p:sp>
    </p:spTree>
    <p:extLst>
      <p:ext uri="{BB962C8B-B14F-4D97-AF65-F5344CB8AC3E}">
        <p14:creationId xmlns:p14="http://schemas.microsoft.com/office/powerpoint/2010/main" val="118718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7134"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3580"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20" name="Rectangle 19">
            <a:extLst>
              <a:ext uri="{FF2B5EF4-FFF2-40B4-BE49-F238E27FC236}">
                <a16:creationId xmlns:a16="http://schemas.microsoft.com/office/drawing/2014/main" id="{4C3AC686-76C4-7A50-AD4B-1B235EFA07F6}"/>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99E27C-AE62-1534-55FA-B80846CBC9C3}"/>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87CC76-CDB9-807C-A119-795F1B8D00C3}"/>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0007D0-7B06-73BE-4E5D-91A28FD59B54}"/>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6894BE-4C29-F293-6470-E8E5003F627D}"/>
              </a:ext>
            </a:extLst>
          </p:cNvPr>
          <p:cNvSpPr txBox="1"/>
          <p:nvPr/>
        </p:nvSpPr>
        <p:spPr>
          <a:xfrm rot="5400000">
            <a:off x="475807"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sp>
        <p:nvSpPr>
          <p:cNvPr id="28" name="TextBox 27">
            <a:extLst>
              <a:ext uri="{FF2B5EF4-FFF2-40B4-BE49-F238E27FC236}">
                <a16:creationId xmlns:a16="http://schemas.microsoft.com/office/drawing/2014/main" id="{F761FADA-CE6D-A6D8-F598-6BFFB7F2DFF0}"/>
              </a:ext>
            </a:extLst>
          </p:cNvPr>
          <p:cNvSpPr txBox="1"/>
          <p:nvPr/>
        </p:nvSpPr>
        <p:spPr>
          <a:xfrm rot="16200000">
            <a:off x="4439296"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sp>
        <p:nvSpPr>
          <p:cNvPr id="30" name="TextBox 29">
            <a:extLst>
              <a:ext uri="{FF2B5EF4-FFF2-40B4-BE49-F238E27FC236}">
                <a16:creationId xmlns:a16="http://schemas.microsoft.com/office/drawing/2014/main" id="{984584D3-1810-0E57-D701-14D968FDB30A}"/>
              </a:ext>
            </a:extLst>
          </p:cNvPr>
          <p:cNvSpPr txBox="1"/>
          <p:nvPr/>
        </p:nvSpPr>
        <p:spPr>
          <a:xfrm rot="5400000">
            <a:off x="409773" y="6930348"/>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sp>
        <p:nvSpPr>
          <p:cNvPr id="33" name="TextBox 32">
            <a:extLst>
              <a:ext uri="{FF2B5EF4-FFF2-40B4-BE49-F238E27FC236}">
                <a16:creationId xmlns:a16="http://schemas.microsoft.com/office/drawing/2014/main" id="{1357B0AB-EEEC-9D71-EED1-667BF1361D30}"/>
              </a:ext>
            </a:extLst>
          </p:cNvPr>
          <p:cNvSpPr txBox="1"/>
          <p:nvPr/>
        </p:nvSpPr>
        <p:spPr>
          <a:xfrm rot="16200000">
            <a:off x="4479652" y="6919203"/>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pic>
        <p:nvPicPr>
          <p:cNvPr id="3074" name="Picture 2" descr="An inventor works on a robotic hand.">
            <a:extLst>
              <a:ext uri="{FF2B5EF4-FFF2-40B4-BE49-F238E27FC236}">
                <a16:creationId xmlns:a16="http://schemas.microsoft.com/office/drawing/2014/main" id="{C7589225-1D81-6183-9349-DFC176143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82277" y="638304"/>
            <a:ext cx="1891185" cy="12003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n inventor works on a robotic hand.">
            <a:extLst>
              <a:ext uri="{FF2B5EF4-FFF2-40B4-BE49-F238E27FC236}">
                <a16:creationId xmlns:a16="http://schemas.microsoft.com/office/drawing/2014/main" id="{6A88A05B-7D8B-A5D4-3BA2-8D13329B7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265397" y="638303"/>
            <a:ext cx="1891185" cy="12003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E4CAA7C7-D89E-78E0-B536-DB3D0C88D358}"/>
              </a:ext>
            </a:extLst>
          </p:cNvPr>
          <p:cNvSpPr txBox="1"/>
          <p:nvPr/>
        </p:nvSpPr>
        <p:spPr>
          <a:xfrm rot="5400000">
            <a:off x="1244878" y="3322423"/>
            <a:ext cx="222804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INVENTORS</a:t>
            </a:r>
          </a:p>
        </p:txBody>
      </p:sp>
      <p:sp>
        <p:nvSpPr>
          <p:cNvPr id="32" name="TextBox 31">
            <a:extLst>
              <a:ext uri="{FF2B5EF4-FFF2-40B4-BE49-F238E27FC236}">
                <a16:creationId xmlns:a16="http://schemas.microsoft.com/office/drawing/2014/main" id="{496509A2-CBF5-31EC-D3DA-2500D4948C56}"/>
              </a:ext>
            </a:extLst>
          </p:cNvPr>
          <p:cNvSpPr txBox="1"/>
          <p:nvPr/>
        </p:nvSpPr>
        <p:spPr>
          <a:xfrm rot="16200000">
            <a:off x="3505115" y="3023722"/>
            <a:ext cx="222804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INVENTORS</a:t>
            </a:r>
          </a:p>
        </p:txBody>
      </p:sp>
      <p:pic>
        <p:nvPicPr>
          <p:cNvPr id="3078" name="Picture 6" descr="British physician Elizabeth Blackwell was the first woman to earn a medical degree in the United States.">
            <a:extLst>
              <a:ext uri="{FF2B5EF4-FFF2-40B4-BE49-F238E27FC236}">
                <a16:creationId xmlns:a16="http://schemas.microsoft.com/office/drawing/2014/main" id="{210E5D3B-7E10-3787-7F67-60984647D0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669" b="35223"/>
          <a:stretch/>
        </p:blipFill>
        <p:spPr bwMode="auto">
          <a:xfrm rot="5400000">
            <a:off x="817739" y="5040083"/>
            <a:ext cx="1620262" cy="12003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British physician Elizabeth Blackwell was the first woman to earn a medical degree in the United States.">
            <a:extLst>
              <a:ext uri="{FF2B5EF4-FFF2-40B4-BE49-F238E27FC236}">
                <a16:creationId xmlns:a16="http://schemas.microsoft.com/office/drawing/2014/main" id="{30C65A20-44B6-253A-9AF6-D2974D4960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669" b="35223"/>
          <a:stretch/>
        </p:blipFill>
        <p:spPr bwMode="auto">
          <a:xfrm rot="16200000">
            <a:off x="4434061" y="5045600"/>
            <a:ext cx="1620262" cy="120033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02E964E-F1F1-724F-0661-2F5A1CC83CF3}"/>
              </a:ext>
            </a:extLst>
          </p:cNvPr>
          <p:cNvSpPr txBox="1"/>
          <p:nvPr/>
        </p:nvSpPr>
        <p:spPr>
          <a:xfrm rot="5400000">
            <a:off x="1176638" y="7341765"/>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ELIZABETH</a:t>
            </a:r>
          </a:p>
          <a:p>
            <a:r>
              <a:rPr lang="en-US" b="1" dirty="0">
                <a:latin typeface="Open Sans" panose="020B0606030504020204" pitchFamily="34" charset="0"/>
                <a:ea typeface="Open Sans" panose="020B0606030504020204" pitchFamily="34" charset="0"/>
                <a:cs typeface="Open Sans" panose="020B0606030504020204" pitchFamily="34" charset="0"/>
              </a:rPr>
              <a:t>BLACKWELL</a:t>
            </a:r>
          </a:p>
        </p:txBody>
      </p:sp>
      <p:sp>
        <p:nvSpPr>
          <p:cNvPr id="39" name="TextBox 38">
            <a:extLst>
              <a:ext uri="{FF2B5EF4-FFF2-40B4-BE49-F238E27FC236}">
                <a16:creationId xmlns:a16="http://schemas.microsoft.com/office/drawing/2014/main" id="{341F0E02-85F5-AC84-13AC-CA7E7C39B58F}"/>
              </a:ext>
            </a:extLst>
          </p:cNvPr>
          <p:cNvSpPr txBox="1"/>
          <p:nvPr/>
        </p:nvSpPr>
        <p:spPr>
          <a:xfrm rot="16200000">
            <a:off x="3322578" y="7046851"/>
            <a:ext cx="2228045"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ELIZABETH BLACKWELL</a:t>
            </a:r>
          </a:p>
        </p:txBody>
      </p:sp>
    </p:spTree>
    <p:extLst>
      <p:ext uri="{BB962C8B-B14F-4D97-AF65-F5344CB8AC3E}">
        <p14:creationId xmlns:p14="http://schemas.microsoft.com/office/powerpoint/2010/main" val="2912698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2847</TotalTime>
  <Words>4935</Words>
  <Application>Microsoft Office PowerPoint</Application>
  <PresentationFormat>Letter Paper (8.5x11 in)</PresentationFormat>
  <Paragraphs>536</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Roudebush, Hannah</dc:creator>
  <cp:lastModifiedBy>Winters, Amber A</cp:lastModifiedBy>
  <cp:revision>23</cp:revision>
  <cp:lastPrinted>2022-09-29T20:29:29Z</cp:lastPrinted>
  <dcterms:created xsi:type="dcterms:W3CDTF">2022-09-26T16:06:11Z</dcterms:created>
  <dcterms:modified xsi:type="dcterms:W3CDTF">2022-11-30T17:43:34Z</dcterms:modified>
</cp:coreProperties>
</file>